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54" r:id="rId2"/>
  </p:sldMasterIdLst>
  <p:sldIdLst>
    <p:sldId id="257" r:id="rId3"/>
    <p:sldId id="258" r:id="rId4"/>
    <p:sldId id="260" r:id="rId5"/>
    <p:sldId id="265" r:id="rId6"/>
    <p:sldId id="261" r:id="rId7"/>
    <p:sldId id="262" r:id="rId8"/>
    <p:sldId id="263" r:id="rId9"/>
    <p:sldId id="264" r:id="rId10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83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36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51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462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981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337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371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545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06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2277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301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4909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012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611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1322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9002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4888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020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76930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06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45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9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9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17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618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25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8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F2BE8-89B8-4C67-8E0D-80A3C08A0FEB}" type="datetimeFigureOut">
              <a:rPr kumimoji="1" lang="ja-JP" altLang="en-US" smtClean="0"/>
              <a:t>2023/3/19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DEB36B8-40F8-4698-BE1F-83C9C9392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43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13CB26B2-0A37-91F0-2A16-3A8ED8882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38" y="436810"/>
            <a:ext cx="8596668" cy="773012"/>
          </a:xfrm>
        </p:spPr>
        <p:txBody>
          <a:bodyPr>
            <a:normAutofit/>
          </a:bodyPr>
          <a:lstStyle/>
          <a:p>
            <a:pPr algn="ctr"/>
            <a:r>
              <a:rPr lang="ja-JP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訪問介護について</a:t>
            </a:r>
            <a:endParaRPr kumimoji="1" lang="ja-JP" altLang="en-US" sz="4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838" y="1069145"/>
            <a:ext cx="8894174" cy="4389120"/>
          </a:xfrm>
        </p:spPr>
        <p:txBody>
          <a:bodyPr>
            <a:normAutofit/>
          </a:bodyPr>
          <a:lstStyle/>
          <a:p>
            <a:pPr algn="ctr"/>
            <a:endParaRPr kumimoji="1" lang="en-US" altLang="ja-JP" sz="4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ご自宅にお住まいで介護保険を申請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されているご利用者様が、ご自宅で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暮らしていくために必要な介護サー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ビスを、ヘルパーが訪問し提供する。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ja-JP" altLang="en-US" sz="4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D5AEBCA-B22F-0AF7-AA4D-E5ECF589C7C2}"/>
              </a:ext>
            </a:extLst>
          </p:cNvPr>
          <p:cNvSpPr txBox="1">
            <a:spLocks/>
          </p:cNvSpPr>
          <p:nvPr/>
        </p:nvSpPr>
        <p:spPr>
          <a:xfrm>
            <a:off x="-1" y="6421190"/>
            <a:ext cx="12192001" cy="4368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                                                                   </a:t>
            </a:r>
            <a: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- 1 -</a:t>
            </a:r>
          </a:p>
        </p:txBody>
      </p:sp>
    </p:spTree>
    <p:extLst>
      <p:ext uri="{BB962C8B-B14F-4D97-AF65-F5344CB8AC3E}">
        <p14:creationId xmlns:p14="http://schemas.microsoft.com/office/powerpoint/2010/main" val="198565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7D4CD0C-9410-0766-D3A7-879C795C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38" y="436810"/>
            <a:ext cx="8596668" cy="77301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運営について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0838" y="1069145"/>
            <a:ext cx="8894174" cy="4515660"/>
          </a:xfrm>
        </p:spPr>
        <p:txBody>
          <a:bodyPr>
            <a:normAutofit/>
          </a:bodyPr>
          <a:lstStyle/>
          <a:p>
            <a:pPr algn="ctr"/>
            <a:endParaRPr kumimoji="1" lang="en-US" altLang="ja-JP" sz="4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横須賀市の指導監査課が発行している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運営の手引きに沿って行われている。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3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横須賀市のホームページから、どなた</a:t>
            </a:r>
            <a:endParaRPr lang="en-US" altLang="ja-JP" sz="4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でもご覧いただけます。</a:t>
            </a:r>
            <a:endParaRPr lang="en-US" altLang="ja-JP" sz="4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ja-JP" altLang="en-US" sz="4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B7E932AB-BD55-2638-7A76-62184855DD15}"/>
              </a:ext>
            </a:extLst>
          </p:cNvPr>
          <p:cNvSpPr txBox="1">
            <a:spLocks/>
          </p:cNvSpPr>
          <p:nvPr/>
        </p:nvSpPr>
        <p:spPr>
          <a:xfrm>
            <a:off x="182876" y="5619333"/>
            <a:ext cx="1736311" cy="7730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横須賀市の</a:t>
            </a:r>
            <a:endParaRPr lang="en-US" altLang="ja-JP" sz="2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ホームぺージ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0A6ABF0D-A6A2-0532-7BF6-8E573F3B31B9}"/>
              </a:ext>
            </a:extLst>
          </p:cNvPr>
          <p:cNvSpPr txBox="1">
            <a:spLocks/>
          </p:cNvSpPr>
          <p:nvPr/>
        </p:nvSpPr>
        <p:spPr>
          <a:xfrm>
            <a:off x="2176925" y="5619333"/>
            <a:ext cx="1736311" cy="7557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高齢者介護</a:t>
            </a:r>
            <a:endParaRPr lang="en-US" altLang="ja-JP" sz="2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8D2028FE-42EB-2F99-7505-F9DCAD562DD8}"/>
              </a:ext>
            </a:extLst>
          </p:cNvPr>
          <p:cNvSpPr txBox="1">
            <a:spLocks/>
          </p:cNvSpPr>
          <p:nvPr/>
        </p:nvSpPr>
        <p:spPr>
          <a:xfrm>
            <a:off x="4209803" y="5619333"/>
            <a:ext cx="1736311" cy="7730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事業者の</a:t>
            </a:r>
            <a:endParaRPr lang="en-US" altLang="ja-JP" sz="2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方へのページ</a:t>
            </a:r>
            <a:endParaRPr lang="en-US" altLang="ja-JP" sz="2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922CA05B-42EF-A4F9-817A-412C4262C7BF}"/>
              </a:ext>
            </a:extLst>
          </p:cNvPr>
          <p:cNvSpPr txBox="1">
            <a:spLocks/>
          </p:cNvSpPr>
          <p:nvPr/>
        </p:nvSpPr>
        <p:spPr>
          <a:xfrm>
            <a:off x="6219368" y="5602069"/>
            <a:ext cx="1736311" cy="7730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介護保険</a:t>
            </a:r>
            <a:b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サービス事業者</a:t>
            </a:r>
            <a:endParaRPr lang="en-US" altLang="ja-JP" sz="17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3440EC1F-5630-0B3D-BA2E-75E263DE4E66}"/>
              </a:ext>
            </a:extLst>
          </p:cNvPr>
          <p:cNvSpPr txBox="1">
            <a:spLocks/>
          </p:cNvSpPr>
          <p:nvPr/>
        </p:nvSpPr>
        <p:spPr>
          <a:xfrm>
            <a:off x="8204556" y="5602069"/>
            <a:ext cx="1736311" cy="7730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運営の手引き</a:t>
            </a:r>
            <a:endParaRPr lang="en-US" altLang="ja-JP" sz="2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8A77B4A5-E38F-C96B-D5CB-DD5677FE1700}"/>
              </a:ext>
            </a:extLst>
          </p:cNvPr>
          <p:cNvSpPr txBox="1">
            <a:spLocks/>
          </p:cNvSpPr>
          <p:nvPr/>
        </p:nvSpPr>
        <p:spPr>
          <a:xfrm>
            <a:off x="10198606" y="5602069"/>
            <a:ext cx="1679826" cy="7730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訪問介護</a:t>
            </a:r>
            <a:endParaRPr lang="en-US" altLang="ja-JP" sz="2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235F04E1-40A8-F44C-946A-C7F5A79DBC18}"/>
              </a:ext>
            </a:extLst>
          </p:cNvPr>
          <p:cNvSpPr/>
          <p:nvPr/>
        </p:nvSpPr>
        <p:spPr>
          <a:xfrm>
            <a:off x="5974151" y="5788855"/>
            <a:ext cx="240015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矢印: 右 20">
            <a:extLst>
              <a:ext uri="{FF2B5EF4-FFF2-40B4-BE49-F238E27FC236}">
                <a16:creationId xmlns:a16="http://schemas.microsoft.com/office/drawing/2014/main" id="{9996EF79-4BFD-EDB3-B8E4-6724F4051834}"/>
              </a:ext>
            </a:extLst>
          </p:cNvPr>
          <p:cNvSpPr/>
          <p:nvPr/>
        </p:nvSpPr>
        <p:spPr>
          <a:xfrm>
            <a:off x="7964541" y="5754891"/>
            <a:ext cx="240015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2C772F6D-8C81-68E0-6576-CF04C89653EC}"/>
              </a:ext>
            </a:extLst>
          </p:cNvPr>
          <p:cNvSpPr/>
          <p:nvPr/>
        </p:nvSpPr>
        <p:spPr>
          <a:xfrm>
            <a:off x="3944695" y="5754891"/>
            <a:ext cx="240015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832AA423-574D-F07D-7EEF-D81B504610E0}"/>
              </a:ext>
            </a:extLst>
          </p:cNvPr>
          <p:cNvSpPr/>
          <p:nvPr/>
        </p:nvSpPr>
        <p:spPr>
          <a:xfrm>
            <a:off x="1935130" y="5760497"/>
            <a:ext cx="240015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矢印: 右 24">
            <a:extLst>
              <a:ext uri="{FF2B5EF4-FFF2-40B4-BE49-F238E27FC236}">
                <a16:creationId xmlns:a16="http://schemas.microsoft.com/office/drawing/2014/main" id="{8F7CCD9B-26CC-001F-5E61-196A65B2BA8B}"/>
              </a:ext>
            </a:extLst>
          </p:cNvPr>
          <p:cNvSpPr/>
          <p:nvPr/>
        </p:nvSpPr>
        <p:spPr>
          <a:xfrm>
            <a:off x="9949729" y="5754891"/>
            <a:ext cx="240015" cy="4846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5A817350-DCCB-B0F0-3E99-6F3861AD60B3}"/>
              </a:ext>
            </a:extLst>
          </p:cNvPr>
          <p:cNvSpPr txBox="1">
            <a:spLocks/>
          </p:cNvSpPr>
          <p:nvPr/>
        </p:nvSpPr>
        <p:spPr>
          <a:xfrm>
            <a:off x="-1" y="6421190"/>
            <a:ext cx="12192001" cy="4368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                                                                   </a:t>
            </a:r>
            <a: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- 2 -</a:t>
            </a:r>
          </a:p>
        </p:txBody>
      </p:sp>
    </p:spTree>
    <p:extLst>
      <p:ext uri="{BB962C8B-B14F-4D97-AF65-F5344CB8AC3E}">
        <p14:creationId xmlns:p14="http://schemas.microsoft.com/office/powerpoint/2010/main" val="91490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7D4CD0C-9410-0766-D3A7-879C795C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38" y="436810"/>
            <a:ext cx="8596668" cy="773012"/>
          </a:xfrm>
        </p:spPr>
        <p:txBody>
          <a:bodyPr>
            <a:normAutofit/>
          </a:bodyPr>
          <a:lstStyle/>
          <a:p>
            <a:pPr algn="ctr"/>
            <a:r>
              <a:rPr lang="ja-JP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サービスの内容について</a:t>
            </a:r>
            <a:endParaRPr kumimoji="1" lang="ja-JP" altLang="en-US" sz="4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446" y="1209821"/>
            <a:ext cx="10621108" cy="564817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kumimoji="1" lang="ja-JP" altLang="en-US" sz="57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老計第１０号</a:t>
            </a:r>
            <a:r>
              <a:rPr lang="ja-JP" altLang="en-US" sz="57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が基本的な内容</a:t>
            </a:r>
            <a:endParaRPr lang="en-US" altLang="ja-JP" sz="57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7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</a:t>
            </a:r>
            <a:r>
              <a:rPr lang="en-US" altLang="ja-JP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厚生労働省の定める介護保険内でできる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7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 </a:t>
            </a: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サービス区分を示したもの</a:t>
            </a:r>
            <a:r>
              <a:rPr lang="en-US" altLang="ja-JP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marL="0" indent="0" algn="ctr">
              <a:buNone/>
            </a:pP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</a:t>
            </a:r>
            <a:r>
              <a:rPr lang="ja-JP" altLang="en-US" sz="5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♢身体介護♢</a:t>
            </a:r>
            <a:endParaRPr lang="en-US" altLang="ja-JP" sz="5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</a:t>
            </a:r>
            <a:r>
              <a:rPr lang="ja-JP" altLang="en-US" sz="5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♢生活援助♢</a:t>
            </a:r>
            <a:endParaRPr lang="en-US" altLang="ja-JP" sz="5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</a:t>
            </a:r>
            <a:r>
              <a:rPr lang="ja-JP" altLang="en-US" sz="51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♢通院等乗降介助♢</a:t>
            </a:r>
            <a:endParaRPr lang="en-US" altLang="ja-JP" sz="51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68F8175-11F6-45F4-6A71-CA91DDBC0893}"/>
              </a:ext>
            </a:extLst>
          </p:cNvPr>
          <p:cNvSpPr txBox="1">
            <a:spLocks/>
          </p:cNvSpPr>
          <p:nvPr/>
        </p:nvSpPr>
        <p:spPr>
          <a:xfrm>
            <a:off x="-1" y="6421190"/>
            <a:ext cx="12192001" cy="4368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                                                                   </a:t>
            </a:r>
            <a: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- 3 -</a:t>
            </a:r>
          </a:p>
        </p:txBody>
      </p:sp>
    </p:spTree>
    <p:extLst>
      <p:ext uri="{BB962C8B-B14F-4D97-AF65-F5344CB8AC3E}">
        <p14:creationId xmlns:p14="http://schemas.microsoft.com/office/powerpoint/2010/main" val="325351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655" y="1069145"/>
            <a:ext cx="10452296" cy="56052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♢身体介護♢</a:t>
            </a:r>
            <a:endParaRPr kumimoji="1"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食事介助・排泄介助・入浴介助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kumimoji="1" lang="en-US" altLang="ja-JP" sz="5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清拭・洗面等・身体整容・更衣介助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kumimoji="1" lang="en-US" altLang="ja-JP" sz="5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移動</a:t>
            </a:r>
            <a:r>
              <a:rPr lang="en-US" altLang="ja-JP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移乗介助・就寝 起床介助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5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服薬介助・自立生活支援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5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痰吸引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口腔・鼻腔・カニューレ内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marL="0" indent="0">
              <a:buNone/>
            </a:pPr>
            <a:endParaRPr lang="en-US" altLang="ja-JP" sz="5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経管栄養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胃ろう・腸ろう・経鼻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marL="0" indent="0">
              <a:buNone/>
            </a:pP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DA916CC-9273-0453-470E-B843A26815B6}"/>
              </a:ext>
            </a:extLst>
          </p:cNvPr>
          <p:cNvSpPr txBox="1">
            <a:spLocks/>
          </p:cNvSpPr>
          <p:nvPr/>
        </p:nvSpPr>
        <p:spPr>
          <a:xfrm>
            <a:off x="14067" y="6421190"/>
            <a:ext cx="12192001" cy="4368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                                                                   </a:t>
            </a:r>
            <a: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- 4 -</a:t>
            </a:r>
          </a:p>
        </p:txBody>
      </p:sp>
    </p:spTree>
    <p:extLst>
      <p:ext uri="{BB962C8B-B14F-4D97-AF65-F5344CB8AC3E}">
        <p14:creationId xmlns:p14="http://schemas.microsoft.com/office/powerpoint/2010/main" val="64842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655" y="1069145"/>
            <a:ext cx="10452296" cy="56052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♢生活援助♢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掃除・洗濯・調理・買い物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♢通院等乗降介助♢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3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介護保険ではできないことを</a:t>
            </a:r>
            <a:endParaRPr lang="en-US" altLang="ja-JP" sz="43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「介護保険外サービス」</a:t>
            </a:r>
            <a:r>
              <a:rPr lang="ja-JP" altLang="en-US" sz="43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として実施するこ</a:t>
            </a:r>
            <a:endParaRPr lang="en-US" altLang="ja-JP" sz="43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43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とが可能です。</a:t>
            </a:r>
            <a:endParaRPr lang="en-US" altLang="ja-JP" sz="43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通院時の院内介助・ご家族が同居されている場合の生活援助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  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7AEDA696-8674-AEC3-6ACB-22BD5A6C9A4D}"/>
              </a:ext>
            </a:extLst>
          </p:cNvPr>
          <p:cNvSpPr txBox="1">
            <a:spLocks/>
          </p:cNvSpPr>
          <p:nvPr/>
        </p:nvSpPr>
        <p:spPr>
          <a:xfrm>
            <a:off x="-1" y="6421190"/>
            <a:ext cx="12192001" cy="4368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                                                                   </a:t>
            </a:r>
            <a: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- 5 -</a:t>
            </a:r>
          </a:p>
        </p:txBody>
      </p:sp>
    </p:spTree>
    <p:extLst>
      <p:ext uri="{BB962C8B-B14F-4D97-AF65-F5344CB8AC3E}">
        <p14:creationId xmlns:p14="http://schemas.microsoft.com/office/powerpoint/2010/main" val="2568334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7D4CD0C-9410-0766-D3A7-879C795C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838" y="436810"/>
            <a:ext cx="8596668" cy="773012"/>
          </a:xfrm>
        </p:spPr>
        <p:txBody>
          <a:bodyPr>
            <a:normAutofit/>
          </a:bodyPr>
          <a:lstStyle/>
          <a:p>
            <a:pPr algn="ctr"/>
            <a:r>
              <a:rPr lang="ja-JP" altLang="en-US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業務内容の流れについて</a:t>
            </a:r>
            <a:endParaRPr kumimoji="1" lang="ja-JP" altLang="en-US" sz="4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626" y="1026942"/>
            <a:ext cx="11366694" cy="55848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ja-JP" sz="16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ケアマネジャーから新規の依頼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27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ざっくりとした情報の中、事業所で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受けれるかを決定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担当するサービス提供責任者の決定</a:t>
            </a:r>
            <a:r>
              <a:rPr lang="en-US" altLang="ja-JP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marL="0" indent="0" algn="ctr">
              <a:buNone/>
            </a:pPr>
            <a:endParaRPr lang="en-US" altLang="ja-JP" sz="27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♢ケアマネジャーを中心とする担当者会議♢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♢ご利用者様との契約♢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3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♢ご利用者様へサービスの内容や料金等の説明♢</a:t>
            </a:r>
            <a:endParaRPr lang="en-US" altLang="ja-JP" sz="43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矢印: 下 1">
            <a:extLst>
              <a:ext uri="{FF2B5EF4-FFF2-40B4-BE49-F238E27FC236}">
                <a16:creationId xmlns:a16="http://schemas.microsoft.com/office/drawing/2014/main" id="{E7D622EE-C2AD-DB06-B6E9-A064BF5DAE55}"/>
              </a:ext>
            </a:extLst>
          </p:cNvPr>
          <p:cNvSpPr/>
          <p:nvPr/>
        </p:nvSpPr>
        <p:spPr>
          <a:xfrm>
            <a:off x="5737929" y="1891999"/>
            <a:ext cx="484632" cy="519793"/>
          </a:xfrm>
          <a:prstGeom prst="downArrow">
            <a:avLst/>
          </a:prstGeom>
          <a:solidFill>
            <a:srgbClr val="FFFF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矢印: 下 4">
            <a:extLst>
              <a:ext uri="{FF2B5EF4-FFF2-40B4-BE49-F238E27FC236}">
                <a16:creationId xmlns:a16="http://schemas.microsoft.com/office/drawing/2014/main" id="{CF8A7DDA-4C50-91FD-2258-464EE95F0589}"/>
              </a:ext>
            </a:extLst>
          </p:cNvPr>
          <p:cNvSpPr/>
          <p:nvPr/>
        </p:nvSpPr>
        <p:spPr>
          <a:xfrm>
            <a:off x="5723861" y="3847513"/>
            <a:ext cx="484632" cy="519793"/>
          </a:xfrm>
          <a:prstGeom prst="downArrow">
            <a:avLst/>
          </a:prstGeom>
          <a:solidFill>
            <a:srgbClr val="FFFF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矢印: 下 5">
            <a:extLst>
              <a:ext uri="{FF2B5EF4-FFF2-40B4-BE49-F238E27FC236}">
                <a16:creationId xmlns:a16="http://schemas.microsoft.com/office/drawing/2014/main" id="{FC5811D1-EEE3-3E8B-5110-7AA6EEDBFB04}"/>
              </a:ext>
            </a:extLst>
          </p:cNvPr>
          <p:cNvSpPr/>
          <p:nvPr/>
        </p:nvSpPr>
        <p:spPr>
          <a:xfrm>
            <a:off x="5737929" y="6190851"/>
            <a:ext cx="484632" cy="519793"/>
          </a:xfrm>
          <a:prstGeom prst="downArrow">
            <a:avLst/>
          </a:prstGeom>
          <a:solidFill>
            <a:srgbClr val="FFFF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E742E085-F91A-70D0-BBB2-DCEBA7D89E6D}"/>
              </a:ext>
            </a:extLst>
          </p:cNvPr>
          <p:cNvSpPr txBox="1">
            <a:spLocks/>
          </p:cNvSpPr>
          <p:nvPr/>
        </p:nvSpPr>
        <p:spPr>
          <a:xfrm>
            <a:off x="-1" y="6421190"/>
            <a:ext cx="12192001" cy="4368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　　　　　　　　　　　　　　　　　　　　　　　　　　　　　　    </a:t>
            </a:r>
            <a: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- 6 -</a:t>
            </a:r>
            <a:r>
              <a:rPr lang="ja-JP" altLang="en-US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endParaRPr lang="en-US" altLang="ja-JP" sz="17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874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3" y="126612"/>
            <a:ext cx="10213140" cy="64083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アセスメントの実施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計画書に同意をして頂く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サービス開始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月に１度のモニタリング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場合によりケアマネジャーを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4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中心とする担当者会議（プラン変更）</a:t>
            </a: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 algn="ctr">
              <a:buNone/>
            </a:pP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BAB310CB-36EE-14AD-B25A-73EB820E33AC}"/>
              </a:ext>
            </a:extLst>
          </p:cNvPr>
          <p:cNvCxnSpPr>
            <a:cxnSpLocks/>
          </p:cNvCxnSpPr>
          <p:nvPr/>
        </p:nvCxnSpPr>
        <p:spPr>
          <a:xfrm flipV="1">
            <a:off x="10438223" y="436099"/>
            <a:ext cx="0" cy="5444196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A2F0203A-E35C-D581-FD98-BA5043481482}"/>
              </a:ext>
            </a:extLst>
          </p:cNvPr>
          <p:cNvCxnSpPr>
            <a:cxnSpLocks/>
          </p:cNvCxnSpPr>
          <p:nvPr/>
        </p:nvCxnSpPr>
        <p:spPr>
          <a:xfrm flipH="1">
            <a:off x="7906039" y="436099"/>
            <a:ext cx="2532184" cy="0"/>
          </a:xfrm>
          <a:prstGeom prst="line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118108F-3040-AB9F-0657-B108E916969C}"/>
              </a:ext>
            </a:extLst>
          </p:cNvPr>
          <p:cNvCxnSpPr>
            <a:cxnSpLocks/>
          </p:cNvCxnSpPr>
          <p:nvPr/>
        </p:nvCxnSpPr>
        <p:spPr>
          <a:xfrm>
            <a:off x="9066625" y="5880295"/>
            <a:ext cx="1371598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矢印: 下 42">
            <a:extLst>
              <a:ext uri="{FF2B5EF4-FFF2-40B4-BE49-F238E27FC236}">
                <a16:creationId xmlns:a16="http://schemas.microsoft.com/office/drawing/2014/main" id="{626B9BEC-49AF-CA04-D83B-1C6593CB66FC}"/>
              </a:ext>
            </a:extLst>
          </p:cNvPr>
          <p:cNvSpPr/>
          <p:nvPr/>
        </p:nvSpPr>
        <p:spPr>
          <a:xfrm>
            <a:off x="5089335" y="775906"/>
            <a:ext cx="484632" cy="519793"/>
          </a:xfrm>
          <a:prstGeom prst="downArrow">
            <a:avLst/>
          </a:prstGeom>
          <a:solidFill>
            <a:srgbClr val="FFFF00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矢印: 下 43">
            <a:extLst>
              <a:ext uri="{FF2B5EF4-FFF2-40B4-BE49-F238E27FC236}">
                <a16:creationId xmlns:a16="http://schemas.microsoft.com/office/drawing/2014/main" id="{CC93033C-7DA2-B8FD-5568-120AB1E827A9}"/>
              </a:ext>
            </a:extLst>
          </p:cNvPr>
          <p:cNvSpPr/>
          <p:nvPr/>
        </p:nvSpPr>
        <p:spPr>
          <a:xfrm>
            <a:off x="5089335" y="2044121"/>
            <a:ext cx="484632" cy="519793"/>
          </a:xfrm>
          <a:prstGeom prst="downArrow">
            <a:avLst/>
          </a:prstGeom>
          <a:solidFill>
            <a:srgbClr val="FFFF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矢印: 下 44">
            <a:extLst>
              <a:ext uri="{FF2B5EF4-FFF2-40B4-BE49-F238E27FC236}">
                <a16:creationId xmlns:a16="http://schemas.microsoft.com/office/drawing/2014/main" id="{EEB987EF-C828-20E4-94D7-F31C63A7F1F3}"/>
              </a:ext>
            </a:extLst>
          </p:cNvPr>
          <p:cNvSpPr/>
          <p:nvPr/>
        </p:nvSpPr>
        <p:spPr>
          <a:xfrm>
            <a:off x="5089335" y="3160576"/>
            <a:ext cx="484632" cy="519793"/>
          </a:xfrm>
          <a:prstGeom prst="downArrow">
            <a:avLst/>
          </a:prstGeom>
          <a:solidFill>
            <a:srgbClr val="FFFF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dirty="0"/>
          </a:p>
        </p:txBody>
      </p:sp>
      <p:sp>
        <p:nvSpPr>
          <p:cNvPr id="46" name="矢印: 下 45">
            <a:extLst>
              <a:ext uri="{FF2B5EF4-FFF2-40B4-BE49-F238E27FC236}">
                <a16:creationId xmlns:a16="http://schemas.microsoft.com/office/drawing/2014/main" id="{6CE365F4-4C76-A7EC-0828-6BFCA014F7F0}"/>
              </a:ext>
            </a:extLst>
          </p:cNvPr>
          <p:cNvSpPr/>
          <p:nvPr/>
        </p:nvSpPr>
        <p:spPr>
          <a:xfrm>
            <a:off x="5089335" y="4345123"/>
            <a:ext cx="484632" cy="519793"/>
          </a:xfrm>
          <a:prstGeom prst="downArrow">
            <a:avLst/>
          </a:prstGeom>
          <a:solidFill>
            <a:srgbClr val="FFFF00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6331CE3-6A55-D9F1-A708-467202D82B0C}"/>
              </a:ext>
            </a:extLst>
          </p:cNvPr>
          <p:cNvSpPr txBox="1">
            <a:spLocks/>
          </p:cNvSpPr>
          <p:nvPr/>
        </p:nvSpPr>
        <p:spPr>
          <a:xfrm>
            <a:off x="-1" y="6476958"/>
            <a:ext cx="12192001" cy="38104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                                                                                               - 7 -</a:t>
            </a:r>
          </a:p>
        </p:txBody>
      </p:sp>
    </p:spTree>
    <p:extLst>
      <p:ext uri="{BB962C8B-B14F-4D97-AF65-F5344CB8AC3E}">
        <p14:creationId xmlns:p14="http://schemas.microsoft.com/office/powerpoint/2010/main" val="411947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F7D4CD0C-9410-0766-D3A7-879C795C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436810"/>
            <a:ext cx="11437033" cy="1223178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医療に関連する</a:t>
            </a:r>
            <a:br>
              <a:rPr kumimoji="1" lang="en-US" altLang="ja-JP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kumimoji="1" lang="ja-JP" altLang="en-US" sz="4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ヘルパーができる行為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C49930-A5C5-DD8E-6474-AFB72EBF2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4" y="1772530"/>
            <a:ext cx="11629292" cy="46486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♢体温計を用いた体温測定♢自動血圧測定器を用いた血圧測定</a:t>
            </a:r>
            <a:endParaRPr lang="en-US" altLang="ja-JP" sz="3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♢酸素濃度測定器の装着　♢軽微な切り傷や擦り傷、火傷等の処置</a:t>
            </a:r>
            <a:endParaRPr lang="en-US" altLang="ja-JP" sz="3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♢湿布の貼り付け　　　　♢軟膏の塗布</a:t>
            </a:r>
            <a:r>
              <a:rPr lang="en-US" altLang="ja-JP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褥瘡の処置を除く</a:t>
            </a:r>
            <a:r>
              <a:rPr lang="en-US" altLang="ja-JP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♢目薬の点眼♢服薬介助　♢座薬、市販の浣腸の挿入</a:t>
            </a:r>
            <a:endParaRPr lang="en-US" altLang="ja-JP" sz="3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♢口腔ケア　　　　　　　♢鼻腔粘膜への薬剤噴霧の介助</a:t>
            </a:r>
            <a:endParaRPr lang="en-US" altLang="ja-JP" sz="3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♢耳垢の除去　　　　　　♢爪切り</a:t>
            </a:r>
            <a:r>
              <a:rPr lang="en-US" altLang="ja-JP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爪に異常がない場合</a:t>
            </a:r>
            <a:r>
              <a:rPr lang="en-US" altLang="ja-JP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</a:p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♢ストーマのパウチ内の排泄物の破棄</a:t>
            </a:r>
            <a:endParaRPr lang="en-US" altLang="ja-JP" sz="3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sz="3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♢自己導尿を行う際のカテーテルの準備や姿勢保持</a:t>
            </a:r>
            <a:endParaRPr lang="en-US" altLang="ja-JP" sz="30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3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4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4F4FD40-05C0-C69E-B5D2-ADA5DC5541D0}"/>
              </a:ext>
            </a:extLst>
          </p:cNvPr>
          <p:cNvSpPr txBox="1">
            <a:spLocks/>
          </p:cNvSpPr>
          <p:nvPr/>
        </p:nvSpPr>
        <p:spPr>
          <a:xfrm>
            <a:off x="-1" y="6421190"/>
            <a:ext cx="12192001" cy="43681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ja-JP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                                                                                                                                                            </a:t>
            </a:r>
            <a:r>
              <a:rPr lang="en-US" altLang="ja-JP" sz="17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- 8 -</a:t>
            </a:r>
          </a:p>
        </p:txBody>
      </p:sp>
    </p:spTree>
    <p:extLst>
      <p:ext uri="{BB962C8B-B14F-4D97-AF65-F5344CB8AC3E}">
        <p14:creationId xmlns:p14="http://schemas.microsoft.com/office/powerpoint/2010/main" val="238445714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</TotalTime>
  <Words>502</Words>
  <Application>Microsoft Office PowerPoint</Application>
  <PresentationFormat>ワイド画面</PresentationFormat>
  <Paragraphs>94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游ゴシック</vt:lpstr>
      <vt:lpstr>Arial</vt:lpstr>
      <vt:lpstr>Calibri</vt:lpstr>
      <vt:lpstr>Calibri Light</vt:lpstr>
      <vt:lpstr>Trebuchet MS</vt:lpstr>
      <vt:lpstr>Wingdings 2</vt:lpstr>
      <vt:lpstr>Wingdings 3</vt:lpstr>
      <vt:lpstr>HDOfficeLightV0</vt:lpstr>
      <vt:lpstr>ファセット</vt:lpstr>
      <vt:lpstr>訪問介護について</vt:lpstr>
      <vt:lpstr>運営について</vt:lpstr>
      <vt:lpstr>サービスの内容について</vt:lpstr>
      <vt:lpstr>PowerPoint プレゼンテーション</vt:lpstr>
      <vt:lpstr>PowerPoint プレゼンテーション</vt:lpstr>
      <vt:lpstr>業務内容の流れについて</vt:lpstr>
      <vt:lpstr>PowerPoint プレゼンテーション</vt:lpstr>
      <vt:lpstr>医療に関連する ヘルパーができる行為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湘南ケアセンター ホームヘルプ事業所</dc:creator>
  <cp:lastModifiedBy>湘南ケアセンター ホームヘルプ事業所</cp:lastModifiedBy>
  <cp:revision>4</cp:revision>
  <cp:lastPrinted>2023-03-19T09:26:42Z</cp:lastPrinted>
  <dcterms:created xsi:type="dcterms:W3CDTF">2023-03-19T03:15:38Z</dcterms:created>
  <dcterms:modified xsi:type="dcterms:W3CDTF">2023-03-19T09:28:59Z</dcterms:modified>
</cp:coreProperties>
</file>