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28"/>
  </p:notesMasterIdLst>
  <p:handoutMasterIdLst>
    <p:handoutMasterId r:id="rId29"/>
  </p:handoutMasterIdLst>
  <p:sldIdLst>
    <p:sldId id="350" r:id="rId5"/>
    <p:sldId id="367" r:id="rId6"/>
    <p:sldId id="366" r:id="rId7"/>
    <p:sldId id="364" r:id="rId8"/>
    <p:sldId id="370" r:id="rId9"/>
    <p:sldId id="372" r:id="rId10"/>
    <p:sldId id="371" r:id="rId11"/>
    <p:sldId id="392" r:id="rId12"/>
    <p:sldId id="373" r:id="rId13"/>
    <p:sldId id="391" r:id="rId14"/>
    <p:sldId id="374" r:id="rId15"/>
    <p:sldId id="376" r:id="rId16"/>
    <p:sldId id="394" r:id="rId17"/>
    <p:sldId id="353" r:id="rId18"/>
    <p:sldId id="368" r:id="rId19"/>
    <p:sldId id="389" r:id="rId20"/>
    <p:sldId id="383" r:id="rId21"/>
    <p:sldId id="390" r:id="rId22"/>
    <p:sldId id="386" r:id="rId23"/>
    <p:sldId id="375" r:id="rId24"/>
    <p:sldId id="393" r:id="rId25"/>
    <p:sldId id="380" r:id="rId26"/>
    <p:sldId id="355" r:id="rId27"/>
  </p:sldIdLst>
  <p:sldSz cx="12192000" cy="6858000"/>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26" autoAdjust="0"/>
  </p:normalViewPr>
  <p:slideViewPr>
    <p:cSldViewPr snapToGrid="0">
      <p:cViewPr varScale="1">
        <p:scale>
          <a:sx n="82" d="100"/>
          <a:sy n="82" d="100"/>
        </p:scale>
        <p:origin x="720" y="91"/>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96" d="100"/>
          <a:sy n="96" d="100"/>
        </p:scale>
        <p:origin x="2892"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ja-JP"/>
              <a:t>男女別</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cat>
            <c:strRef>
              <c:f>Sheet3!$A$1:$B$1</c:f>
              <c:strCache>
                <c:ptCount val="2"/>
                <c:pt idx="0">
                  <c:v>男</c:v>
                </c:pt>
                <c:pt idx="1">
                  <c:v>女</c:v>
                </c:pt>
              </c:strCache>
            </c:strRef>
          </c:cat>
          <c:val>
            <c:numRef>
              <c:f>Sheet3!$A$2:$B$2</c:f>
              <c:numCache>
                <c:formatCode>General</c:formatCode>
                <c:ptCount val="2"/>
                <c:pt idx="0">
                  <c:v>46</c:v>
                </c:pt>
                <c:pt idx="1">
                  <c:v>58</c:v>
                </c:pt>
              </c:numCache>
            </c:numRef>
          </c:val>
          <c:extLst>
            <c:ext xmlns:c16="http://schemas.microsoft.com/office/drawing/2014/chart" uri="{C3380CC4-5D6E-409C-BE32-E72D297353CC}">
              <c16:uniqueId val="{00000000-1ED3-42CD-B842-B36D283E3663}"/>
            </c:ext>
          </c:extLst>
        </c:ser>
        <c:dLbls>
          <c:showLegendKey val="0"/>
          <c:showVal val="0"/>
          <c:showCatName val="0"/>
          <c:showSerName val="0"/>
          <c:showPercent val="0"/>
          <c:showBubbleSize val="0"/>
        </c:dLbls>
        <c:gapWidth val="267"/>
        <c:overlap val="-43"/>
        <c:axId val="512241599"/>
        <c:axId val="439710063"/>
      </c:barChart>
      <c:catAx>
        <c:axId val="512241599"/>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ja-JP"/>
          </a:p>
        </c:txPr>
        <c:crossAx val="439710063"/>
        <c:crosses val="autoZero"/>
        <c:auto val="1"/>
        <c:lblAlgn val="ctr"/>
        <c:lblOffset val="100"/>
        <c:noMultiLvlLbl val="0"/>
      </c:catAx>
      <c:valAx>
        <c:axId val="439710063"/>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ja-JP"/>
          </a:p>
        </c:txPr>
        <c:crossAx val="512241599"/>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ja-JP"/>
              <a:t>保険別</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cat>
            <c:strRef>
              <c:f>Sheet4!$A$1:$B$1</c:f>
              <c:strCache>
                <c:ptCount val="2"/>
                <c:pt idx="0">
                  <c:v>介護保険</c:v>
                </c:pt>
                <c:pt idx="1">
                  <c:v>医療保険</c:v>
                </c:pt>
              </c:strCache>
            </c:strRef>
          </c:cat>
          <c:val>
            <c:numRef>
              <c:f>Sheet4!$A$2:$B$2</c:f>
              <c:numCache>
                <c:formatCode>General</c:formatCode>
                <c:ptCount val="2"/>
                <c:pt idx="0">
                  <c:v>75</c:v>
                </c:pt>
                <c:pt idx="1">
                  <c:v>29</c:v>
                </c:pt>
              </c:numCache>
            </c:numRef>
          </c:val>
          <c:extLst>
            <c:ext xmlns:c16="http://schemas.microsoft.com/office/drawing/2014/chart" uri="{C3380CC4-5D6E-409C-BE32-E72D297353CC}">
              <c16:uniqueId val="{00000000-250F-446C-B109-B02C1098721F}"/>
            </c:ext>
          </c:extLst>
        </c:ser>
        <c:dLbls>
          <c:showLegendKey val="0"/>
          <c:showVal val="0"/>
          <c:showCatName val="0"/>
          <c:showSerName val="0"/>
          <c:showPercent val="0"/>
          <c:showBubbleSize val="0"/>
        </c:dLbls>
        <c:gapWidth val="267"/>
        <c:overlap val="-43"/>
        <c:axId val="294301343"/>
        <c:axId val="439712943"/>
      </c:barChart>
      <c:catAx>
        <c:axId val="294301343"/>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ja-JP"/>
          </a:p>
        </c:txPr>
        <c:crossAx val="439712943"/>
        <c:crosses val="autoZero"/>
        <c:auto val="1"/>
        <c:lblAlgn val="ctr"/>
        <c:lblOffset val="100"/>
        <c:noMultiLvlLbl val="0"/>
      </c:catAx>
      <c:valAx>
        <c:axId val="439712943"/>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ja-JP"/>
          </a:p>
        </c:txPr>
        <c:crossAx val="294301343"/>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ja-JP"/>
              <a:t>年代別</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cat>
            <c:strRef>
              <c:f>Sheet5!$A$1:$A$9</c:f>
              <c:strCache>
                <c:ptCount val="9"/>
                <c:pt idx="0">
                  <c:v>20代</c:v>
                </c:pt>
                <c:pt idx="1">
                  <c:v>30代</c:v>
                </c:pt>
                <c:pt idx="2">
                  <c:v>40代</c:v>
                </c:pt>
                <c:pt idx="3">
                  <c:v>50代</c:v>
                </c:pt>
                <c:pt idx="4">
                  <c:v>60代</c:v>
                </c:pt>
                <c:pt idx="5">
                  <c:v>70代</c:v>
                </c:pt>
                <c:pt idx="6">
                  <c:v>80代</c:v>
                </c:pt>
                <c:pt idx="7">
                  <c:v>90代</c:v>
                </c:pt>
                <c:pt idx="8">
                  <c:v>100代</c:v>
                </c:pt>
              </c:strCache>
            </c:strRef>
          </c:cat>
          <c:val>
            <c:numRef>
              <c:f>Sheet5!$B$1:$B$9</c:f>
              <c:numCache>
                <c:formatCode>General</c:formatCode>
                <c:ptCount val="9"/>
                <c:pt idx="0">
                  <c:v>1</c:v>
                </c:pt>
                <c:pt idx="1">
                  <c:v>1</c:v>
                </c:pt>
                <c:pt idx="2">
                  <c:v>3</c:v>
                </c:pt>
                <c:pt idx="3">
                  <c:v>3</c:v>
                </c:pt>
                <c:pt idx="4">
                  <c:v>5</c:v>
                </c:pt>
                <c:pt idx="5">
                  <c:v>27</c:v>
                </c:pt>
                <c:pt idx="6">
                  <c:v>42</c:v>
                </c:pt>
                <c:pt idx="7">
                  <c:v>21</c:v>
                </c:pt>
                <c:pt idx="8">
                  <c:v>1</c:v>
                </c:pt>
              </c:numCache>
            </c:numRef>
          </c:val>
          <c:extLst>
            <c:ext xmlns:c16="http://schemas.microsoft.com/office/drawing/2014/chart" uri="{C3380CC4-5D6E-409C-BE32-E72D297353CC}">
              <c16:uniqueId val="{00000000-18D0-4366-8FE6-088D1D2A9874}"/>
            </c:ext>
          </c:extLst>
        </c:ser>
        <c:dLbls>
          <c:showLegendKey val="0"/>
          <c:showVal val="0"/>
          <c:showCatName val="0"/>
          <c:showSerName val="0"/>
          <c:showPercent val="0"/>
          <c:showBubbleSize val="0"/>
        </c:dLbls>
        <c:gapWidth val="267"/>
        <c:overlap val="-43"/>
        <c:axId val="294303199"/>
        <c:axId val="489381183"/>
      </c:barChart>
      <c:catAx>
        <c:axId val="294303199"/>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ja-JP"/>
          </a:p>
        </c:txPr>
        <c:crossAx val="489381183"/>
        <c:crosses val="autoZero"/>
        <c:auto val="1"/>
        <c:lblAlgn val="ctr"/>
        <c:lblOffset val="100"/>
        <c:noMultiLvlLbl val="0"/>
      </c:catAx>
      <c:valAx>
        <c:axId val="489381183"/>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ja-JP"/>
          </a:p>
        </c:txPr>
        <c:crossAx val="294303199"/>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628890326280072E-2"/>
          <c:y val="3.397683397683398E-2"/>
          <c:w val="0.9730102758013649"/>
          <c:h val="0.79790739671054633"/>
        </c:manualLayout>
      </c:layout>
      <c:pie3DChart>
        <c:varyColors val="1"/>
        <c:ser>
          <c:idx val="0"/>
          <c:order val="0"/>
          <c:tx>
            <c:strRef>
              <c:f>Sheet1!$B$1</c:f>
              <c:strCache>
                <c:ptCount val="1"/>
                <c:pt idx="0">
                  <c:v>列2</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2-E54F-4D1A-91C8-9475E059E6DC}"/>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E54F-4D1A-91C8-9475E059E6DC}"/>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E54F-4D1A-91C8-9475E059E6DC}"/>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7-371B-4EC6-8733-B0E2BE7596E4}"/>
              </c:ext>
            </c:extLst>
          </c:dPt>
          <c:dLbls>
            <c:dLbl>
              <c:idx val="0"/>
              <c:tx>
                <c:rich>
                  <a:bodyPr/>
                  <a:lstStyle/>
                  <a:p>
                    <a:fld id="{10347C98-3EC3-40C6-9847-C99F13FDB05F}" type="PERCENTAGE">
                      <a:rPr lang="en-US" altLang="ja-JP" b="1">
                        <a:solidFill>
                          <a:schemeClr val="bg1"/>
                        </a:solidFill>
                      </a:rPr>
                      <a:pPr/>
                      <a:t>[パーセンテージ]</a:t>
                    </a:fld>
                    <a:endParaRPr lang="ja-JP" altLang="en-US"/>
                  </a:p>
                </c:rich>
              </c:tx>
              <c:dLblPos val="ctr"/>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E54F-4D1A-91C8-9475E059E6DC}"/>
                </c:ext>
              </c:extLst>
            </c:dLbl>
            <c:dLbl>
              <c:idx val="1"/>
              <c:tx>
                <c:rich>
                  <a:bodyPr/>
                  <a:lstStyle/>
                  <a:p>
                    <a:fld id="{D0881D5A-A077-4AF4-BEB3-E83210133C35}" type="PERCENTAGE">
                      <a:rPr lang="en-US" altLang="ja-JP" b="1">
                        <a:solidFill>
                          <a:schemeClr val="bg1"/>
                        </a:solidFill>
                      </a:rPr>
                      <a:pPr/>
                      <a:t>[パーセンテージ]</a:t>
                    </a:fld>
                    <a:endParaRPr lang="ja-JP" altLang="en-US"/>
                  </a:p>
                </c:rich>
              </c:tx>
              <c:dLblPos val="ctr"/>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54F-4D1A-91C8-9475E059E6DC}"/>
                </c:ext>
              </c:extLst>
            </c:dLbl>
            <c:dLbl>
              <c:idx val="2"/>
              <c:tx>
                <c:rich>
                  <a:bodyPr rot="0" spcFirstLastPara="1" vertOverflow="ellipsis" vert="horz" wrap="square" lIns="38100" tIns="19050" rIns="38100" bIns="19050" anchor="ctr" anchorCtr="1">
                    <a:noAutofit/>
                  </a:bodyPr>
                  <a:lstStyle/>
                  <a:p>
                    <a:pPr>
                      <a:defRPr sz="1197" b="0" i="0" u="none" strike="noStrike" kern="1200" baseline="0">
                        <a:solidFill>
                          <a:schemeClr val="lt1">
                            <a:lumMod val="85000"/>
                          </a:schemeClr>
                        </a:solidFill>
                        <a:latin typeface="+mn-lt"/>
                        <a:ea typeface="+mn-ea"/>
                        <a:cs typeface="+mn-cs"/>
                      </a:defRPr>
                    </a:pPr>
                    <a:fld id="{6F2A512C-4C34-47AE-B6EA-15613E50BBB6}" type="PERCENTAGE">
                      <a:rPr lang="en-US" altLang="ja-JP" b="1">
                        <a:solidFill>
                          <a:schemeClr val="bg1"/>
                        </a:solidFill>
                      </a:rPr>
                      <a:pPr>
                        <a:defRPr/>
                      </a:pPr>
                      <a:t>[パーセンテージ]</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lt1">
                          <a:lumMod val="85000"/>
                        </a:schemeClr>
                      </a:solidFill>
                      <a:latin typeface="+mn-lt"/>
                      <a:ea typeface="+mn-ea"/>
                      <a:cs typeface="+mn-cs"/>
                    </a:defRPr>
                  </a:pPr>
                  <a:endParaRPr lang="ja-JP"/>
                </a:p>
              </c:txPr>
              <c:dLblPos val="ctr"/>
              <c:showLegendKey val="0"/>
              <c:showVal val="0"/>
              <c:showCatName val="0"/>
              <c:showSerName val="0"/>
              <c:showPercent val="1"/>
              <c:showBubbleSize val="0"/>
              <c:extLst>
                <c:ext xmlns:c15="http://schemas.microsoft.com/office/drawing/2012/chart" uri="{CE6537A1-D6FC-4f65-9D91-7224C49458BB}">
                  <c15:layout>
                    <c:manualLayout>
                      <c:w val="3.2682102393256314E-2"/>
                      <c:h val="6.3536679536679547E-2"/>
                    </c:manualLayout>
                  </c15:layout>
                  <c15:dlblFieldTable/>
                  <c15:showDataLabelsRange val="0"/>
                </c:ext>
                <c:ext xmlns:c16="http://schemas.microsoft.com/office/drawing/2014/chart" uri="{C3380CC4-5D6E-409C-BE32-E72D297353CC}">
                  <c16:uniqueId val="{00000001-E54F-4D1A-91C8-9475E059E6D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ja-JP"/>
              </a:p>
            </c:txPr>
            <c:dLblPos val="ctr"/>
            <c:showLegendKey val="0"/>
            <c:showVal val="0"/>
            <c:showCatName val="0"/>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Sheet1!$A$2:$A$5</c:f>
              <c:strCache>
                <c:ptCount val="3"/>
                <c:pt idx="0">
                  <c:v>病院・クリニック</c:v>
                </c:pt>
                <c:pt idx="1">
                  <c:v>ケアマネージャー</c:v>
                </c:pt>
                <c:pt idx="2">
                  <c:v>家族・知人</c:v>
                </c:pt>
              </c:strCache>
            </c:strRef>
          </c:cat>
          <c:val>
            <c:numRef>
              <c:f>Sheet1!$B$2:$B$5</c:f>
              <c:numCache>
                <c:formatCode>General</c:formatCode>
                <c:ptCount val="4"/>
                <c:pt idx="0">
                  <c:v>52</c:v>
                </c:pt>
                <c:pt idx="1">
                  <c:v>45</c:v>
                </c:pt>
                <c:pt idx="2">
                  <c:v>2</c:v>
                </c:pt>
              </c:numCache>
            </c:numRef>
          </c:val>
          <c:extLst>
            <c:ext xmlns:c16="http://schemas.microsoft.com/office/drawing/2014/chart" uri="{C3380CC4-5D6E-409C-BE32-E72D297353CC}">
              <c16:uniqueId val="{00000000-E54F-4D1A-91C8-9475E059E6DC}"/>
            </c:ext>
          </c:extLst>
        </c:ser>
        <c:dLbls>
          <c:dLblPos val="ctr"/>
          <c:showLegendKey val="0"/>
          <c:showVal val="0"/>
          <c:showCatName val="0"/>
          <c:showSerName val="0"/>
          <c:showPercent val="1"/>
          <c:showBubbleSize val="0"/>
          <c:showLeaderLines val="1"/>
        </c:dLbls>
      </c:pie3D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2800" b="0" i="0" u="none" strike="noStrike" kern="1200" baseline="0">
              <a:solidFill>
                <a:schemeClr val="lt1">
                  <a:lumMod val="8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Sheet1!$A$1:$A$12</c:f>
              <c:strCache>
                <c:ptCount val="12"/>
                <c:pt idx="0">
                  <c:v>疾病管理</c:v>
                </c:pt>
                <c:pt idx="1">
                  <c:v>精神的支援</c:v>
                </c:pt>
                <c:pt idx="2">
                  <c:v>排泄ケア</c:v>
                </c:pt>
                <c:pt idx="3">
                  <c:v>リハビリ</c:v>
                </c:pt>
                <c:pt idx="4">
                  <c:v>清潔ケア</c:v>
                </c:pt>
                <c:pt idx="5">
                  <c:v>医療処置</c:v>
                </c:pt>
                <c:pt idx="6">
                  <c:v>家族支援</c:v>
                </c:pt>
                <c:pt idx="7">
                  <c:v>衣生活のケア</c:v>
                </c:pt>
                <c:pt idx="8">
                  <c:v>環境整備</c:v>
                </c:pt>
                <c:pt idx="9">
                  <c:v>多職種連携</c:v>
                </c:pt>
                <c:pt idx="10">
                  <c:v>食事・栄養のケア</c:v>
                </c:pt>
                <c:pt idx="11">
                  <c:v>ターミナルケア</c:v>
                </c:pt>
              </c:strCache>
            </c:strRef>
          </c:cat>
          <c:val>
            <c:numRef>
              <c:f>Sheet1!$B$1:$B$12</c:f>
              <c:numCache>
                <c:formatCode>General</c:formatCode>
                <c:ptCount val="12"/>
                <c:pt idx="0">
                  <c:v>1007</c:v>
                </c:pt>
                <c:pt idx="1">
                  <c:v>555</c:v>
                </c:pt>
                <c:pt idx="2">
                  <c:v>385</c:v>
                </c:pt>
                <c:pt idx="3">
                  <c:v>384</c:v>
                </c:pt>
                <c:pt idx="4">
                  <c:v>332</c:v>
                </c:pt>
                <c:pt idx="5">
                  <c:v>295</c:v>
                </c:pt>
                <c:pt idx="6">
                  <c:v>287</c:v>
                </c:pt>
                <c:pt idx="7">
                  <c:v>103</c:v>
                </c:pt>
                <c:pt idx="8">
                  <c:v>58</c:v>
                </c:pt>
                <c:pt idx="9">
                  <c:v>55</c:v>
                </c:pt>
                <c:pt idx="10">
                  <c:v>22</c:v>
                </c:pt>
                <c:pt idx="11">
                  <c:v>2</c:v>
                </c:pt>
              </c:numCache>
            </c:numRef>
          </c:val>
          <c:extLst>
            <c:ext xmlns:c16="http://schemas.microsoft.com/office/drawing/2014/chart" uri="{C3380CC4-5D6E-409C-BE32-E72D297353CC}">
              <c16:uniqueId val="{00000000-BD3E-4F28-AAC9-346820F63570}"/>
            </c:ext>
          </c:extLst>
        </c:ser>
        <c:dLbls>
          <c:showLegendKey val="0"/>
          <c:showVal val="0"/>
          <c:showCatName val="0"/>
          <c:showSerName val="0"/>
          <c:showPercent val="0"/>
          <c:showBubbleSize val="0"/>
        </c:dLbls>
        <c:gapWidth val="100"/>
        <c:overlap val="-24"/>
        <c:axId val="182582623"/>
        <c:axId val="485231455"/>
      </c:barChart>
      <c:catAx>
        <c:axId val="182582623"/>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ja-JP"/>
          </a:p>
        </c:txPr>
        <c:crossAx val="485231455"/>
        <c:crosses val="autoZero"/>
        <c:auto val="1"/>
        <c:lblAlgn val="ctr"/>
        <c:lblOffset val="100"/>
        <c:noMultiLvlLbl val="0"/>
      </c:catAx>
      <c:valAx>
        <c:axId val="485231455"/>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ja-JP"/>
          </a:p>
        </c:txPr>
        <c:crossAx val="1825826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ja-JP"/>
              <a:t>看取りの推移</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ja-JP"/>
        </a:p>
      </c:txPr>
    </c:title>
    <c:autoTitleDeleted val="0"/>
    <c:plotArea>
      <c:layout/>
      <c:barChart>
        <c:barDir val="col"/>
        <c:grouping val="clustered"/>
        <c:varyColors val="0"/>
        <c:ser>
          <c:idx val="0"/>
          <c:order val="0"/>
          <c:tx>
            <c:strRef>
              <c:f>Sheet6!$B$1</c:f>
              <c:strCache>
                <c:ptCount val="1"/>
                <c:pt idx="0">
                  <c:v>死亡終了数</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Sheet6!$A$2:$A$6</c:f>
              <c:strCache>
                <c:ptCount val="5"/>
                <c:pt idx="0">
                  <c:v>2018年</c:v>
                </c:pt>
                <c:pt idx="1">
                  <c:v>2019年</c:v>
                </c:pt>
                <c:pt idx="2">
                  <c:v>2020年</c:v>
                </c:pt>
                <c:pt idx="3">
                  <c:v>2021年</c:v>
                </c:pt>
                <c:pt idx="4">
                  <c:v>2022年</c:v>
                </c:pt>
              </c:strCache>
            </c:strRef>
          </c:cat>
          <c:val>
            <c:numRef>
              <c:f>Sheet6!$B$2:$B$6</c:f>
              <c:numCache>
                <c:formatCode>General</c:formatCode>
                <c:ptCount val="5"/>
                <c:pt idx="0">
                  <c:v>37</c:v>
                </c:pt>
                <c:pt idx="1">
                  <c:v>42</c:v>
                </c:pt>
                <c:pt idx="2">
                  <c:v>44</c:v>
                </c:pt>
                <c:pt idx="3">
                  <c:v>58</c:v>
                </c:pt>
                <c:pt idx="4">
                  <c:v>52</c:v>
                </c:pt>
              </c:numCache>
            </c:numRef>
          </c:val>
          <c:extLst>
            <c:ext xmlns:c16="http://schemas.microsoft.com/office/drawing/2014/chart" uri="{C3380CC4-5D6E-409C-BE32-E72D297353CC}">
              <c16:uniqueId val="{00000000-A839-42B7-9D8F-9FF9EC2C9277}"/>
            </c:ext>
          </c:extLst>
        </c:ser>
        <c:ser>
          <c:idx val="1"/>
          <c:order val="1"/>
          <c:tx>
            <c:strRef>
              <c:f>Sheet6!$C$1</c:f>
              <c:strCache>
                <c:ptCount val="1"/>
                <c:pt idx="0">
                  <c:v>在宅看取り数</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Sheet6!$A$2:$A$6</c:f>
              <c:strCache>
                <c:ptCount val="5"/>
                <c:pt idx="0">
                  <c:v>2018年</c:v>
                </c:pt>
                <c:pt idx="1">
                  <c:v>2019年</c:v>
                </c:pt>
                <c:pt idx="2">
                  <c:v>2020年</c:v>
                </c:pt>
                <c:pt idx="3">
                  <c:v>2021年</c:v>
                </c:pt>
                <c:pt idx="4">
                  <c:v>2022年</c:v>
                </c:pt>
              </c:strCache>
            </c:strRef>
          </c:cat>
          <c:val>
            <c:numRef>
              <c:f>Sheet6!$C$2:$C$6</c:f>
              <c:numCache>
                <c:formatCode>General</c:formatCode>
                <c:ptCount val="5"/>
                <c:pt idx="0">
                  <c:v>25</c:v>
                </c:pt>
                <c:pt idx="1">
                  <c:v>28</c:v>
                </c:pt>
                <c:pt idx="2">
                  <c:v>35</c:v>
                </c:pt>
                <c:pt idx="3">
                  <c:v>41</c:v>
                </c:pt>
                <c:pt idx="4">
                  <c:v>37</c:v>
                </c:pt>
              </c:numCache>
            </c:numRef>
          </c:val>
          <c:extLst>
            <c:ext xmlns:c16="http://schemas.microsoft.com/office/drawing/2014/chart" uri="{C3380CC4-5D6E-409C-BE32-E72D297353CC}">
              <c16:uniqueId val="{00000001-A839-42B7-9D8F-9FF9EC2C9277}"/>
            </c:ext>
          </c:extLst>
        </c:ser>
        <c:ser>
          <c:idx val="2"/>
          <c:order val="2"/>
          <c:tx>
            <c:strRef>
              <c:f>Sheet6!$D$1</c:f>
              <c:strCache>
                <c:ptCount val="1"/>
                <c:pt idx="0">
                  <c:v>在宅看取り率</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cat>
            <c:strRef>
              <c:f>Sheet6!$A$2:$A$6</c:f>
              <c:strCache>
                <c:ptCount val="5"/>
                <c:pt idx="0">
                  <c:v>2018年</c:v>
                </c:pt>
                <c:pt idx="1">
                  <c:v>2019年</c:v>
                </c:pt>
                <c:pt idx="2">
                  <c:v>2020年</c:v>
                </c:pt>
                <c:pt idx="3">
                  <c:v>2021年</c:v>
                </c:pt>
                <c:pt idx="4">
                  <c:v>2022年</c:v>
                </c:pt>
              </c:strCache>
            </c:strRef>
          </c:cat>
          <c:val>
            <c:numRef>
              <c:f>Sheet6!$D$2:$D$6</c:f>
              <c:numCache>
                <c:formatCode>General</c:formatCode>
                <c:ptCount val="5"/>
                <c:pt idx="0">
                  <c:v>67.567567567567565</c:v>
                </c:pt>
                <c:pt idx="1">
                  <c:v>66.666666666666657</c:v>
                </c:pt>
                <c:pt idx="2">
                  <c:v>79.545454545454547</c:v>
                </c:pt>
                <c:pt idx="3">
                  <c:v>70.689655172413794</c:v>
                </c:pt>
                <c:pt idx="4">
                  <c:v>71.15384615384616</c:v>
                </c:pt>
              </c:numCache>
            </c:numRef>
          </c:val>
          <c:extLst>
            <c:ext xmlns:c16="http://schemas.microsoft.com/office/drawing/2014/chart" uri="{C3380CC4-5D6E-409C-BE32-E72D297353CC}">
              <c16:uniqueId val="{00000002-A839-42B7-9D8F-9FF9EC2C9277}"/>
            </c:ext>
          </c:extLst>
        </c:ser>
        <c:dLbls>
          <c:showLegendKey val="0"/>
          <c:showVal val="0"/>
          <c:showCatName val="0"/>
          <c:showSerName val="0"/>
          <c:showPercent val="0"/>
          <c:showBubbleSize val="0"/>
        </c:dLbls>
        <c:gapWidth val="100"/>
        <c:overlap val="-24"/>
        <c:axId val="20057743"/>
        <c:axId val="489386463"/>
      </c:barChart>
      <c:catAx>
        <c:axId val="2005774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ja-JP"/>
          </a:p>
        </c:txPr>
        <c:crossAx val="489386463"/>
        <c:crosses val="autoZero"/>
        <c:auto val="1"/>
        <c:lblAlgn val="ctr"/>
        <c:lblOffset val="100"/>
        <c:noMultiLvlLbl val="0"/>
      </c:catAx>
      <c:valAx>
        <c:axId val="489386463"/>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ja-JP"/>
          </a:p>
        </c:txPr>
        <c:crossAx val="200577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68">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E6D13E5-4CEC-3A4A-8E5D-AFCEE7512EEC}" type="slidenum">
              <a:rPr lang="en-US" altLang="ja-JP" smtClean="0">
                <a:latin typeface="Meiryo UI" panose="020B0604030504040204" pitchFamily="50" charset="-128"/>
                <a:ea typeface="Meiryo UI" panose="020B0604030504040204" pitchFamily="50" charset="-128"/>
              </a:r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991E478D-94BF-439A-8693-6C13D9D6CB12}" type="datetime1">
              <a:rPr lang="ja-JP" altLang="en-US" smtClean="0"/>
              <a:t>2023/3/25</a:t>
            </a:fld>
            <a:endParaRPr lang="ja-JP" altLang="en-US">
              <a:latin typeface="Meiryo UI" panose="020B0604030504040204" pitchFamily="50" charset="-128"/>
              <a:ea typeface="Meiryo UI" panose="020B0604030504040204" pitchFamily="50" charset="-128"/>
            </a:endParaRPr>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A89C7E07-3C67-C64C-8DA0-0404F6303970}" type="slidenum">
              <a:rPr lang="en-US" altLang="ja-JP"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a:t>
            </a:fld>
            <a:endParaRPr lang="ja-JP" altLang="en-US"/>
          </a:p>
        </p:txBody>
      </p:sp>
    </p:spTree>
    <p:extLst>
      <p:ext uri="{BB962C8B-B14F-4D97-AF65-F5344CB8AC3E}">
        <p14:creationId xmlns:p14="http://schemas.microsoft.com/office/powerpoint/2010/main" val="14709838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10</a:t>
            </a:fld>
            <a:endParaRPr lang="ja-JP" altLang="en-US"/>
          </a:p>
        </p:txBody>
      </p:sp>
    </p:spTree>
    <p:extLst>
      <p:ext uri="{BB962C8B-B14F-4D97-AF65-F5344CB8AC3E}">
        <p14:creationId xmlns:p14="http://schemas.microsoft.com/office/powerpoint/2010/main" val="3342755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11</a:t>
            </a:fld>
            <a:endParaRPr lang="ja-JP" altLang="en-US"/>
          </a:p>
        </p:txBody>
      </p:sp>
    </p:spTree>
    <p:extLst>
      <p:ext uri="{BB962C8B-B14F-4D97-AF65-F5344CB8AC3E}">
        <p14:creationId xmlns:p14="http://schemas.microsoft.com/office/powerpoint/2010/main" val="2768753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12</a:t>
            </a:fld>
            <a:endParaRPr lang="ja-JP" altLang="en-US"/>
          </a:p>
        </p:txBody>
      </p:sp>
    </p:spTree>
    <p:extLst>
      <p:ext uri="{BB962C8B-B14F-4D97-AF65-F5344CB8AC3E}">
        <p14:creationId xmlns:p14="http://schemas.microsoft.com/office/powerpoint/2010/main" val="1058635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13</a:t>
            </a:fld>
            <a:endParaRPr lang="ja-JP" altLang="en-US"/>
          </a:p>
        </p:txBody>
      </p:sp>
    </p:spTree>
    <p:extLst>
      <p:ext uri="{BB962C8B-B14F-4D97-AF65-F5344CB8AC3E}">
        <p14:creationId xmlns:p14="http://schemas.microsoft.com/office/powerpoint/2010/main" val="49173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14</a:t>
            </a:fld>
            <a:endParaRPr lang="ja-JP" altLang="en-US"/>
          </a:p>
        </p:txBody>
      </p:sp>
    </p:spTree>
    <p:extLst>
      <p:ext uri="{BB962C8B-B14F-4D97-AF65-F5344CB8AC3E}">
        <p14:creationId xmlns:p14="http://schemas.microsoft.com/office/powerpoint/2010/main" val="464104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15</a:t>
            </a:fld>
            <a:endParaRPr lang="ja-JP" altLang="en-US"/>
          </a:p>
        </p:txBody>
      </p:sp>
    </p:spTree>
    <p:extLst>
      <p:ext uri="{BB962C8B-B14F-4D97-AF65-F5344CB8AC3E}">
        <p14:creationId xmlns:p14="http://schemas.microsoft.com/office/powerpoint/2010/main" val="3253138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16</a:t>
            </a:fld>
            <a:endParaRPr lang="ja-JP" altLang="en-US"/>
          </a:p>
        </p:txBody>
      </p:sp>
    </p:spTree>
    <p:extLst>
      <p:ext uri="{BB962C8B-B14F-4D97-AF65-F5344CB8AC3E}">
        <p14:creationId xmlns:p14="http://schemas.microsoft.com/office/powerpoint/2010/main" val="1560916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17</a:t>
            </a:fld>
            <a:endParaRPr lang="ja-JP" altLang="en-US"/>
          </a:p>
        </p:txBody>
      </p:sp>
    </p:spTree>
    <p:extLst>
      <p:ext uri="{BB962C8B-B14F-4D97-AF65-F5344CB8AC3E}">
        <p14:creationId xmlns:p14="http://schemas.microsoft.com/office/powerpoint/2010/main" val="1740714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18</a:t>
            </a:fld>
            <a:endParaRPr lang="ja-JP" altLang="en-US"/>
          </a:p>
        </p:txBody>
      </p:sp>
    </p:spTree>
    <p:extLst>
      <p:ext uri="{BB962C8B-B14F-4D97-AF65-F5344CB8AC3E}">
        <p14:creationId xmlns:p14="http://schemas.microsoft.com/office/powerpoint/2010/main" val="3303119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19</a:t>
            </a:fld>
            <a:endParaRPr lang="ja-JP" altLang="en-US"/>
          </a:p>
        </p:txBody>
      </p:sp>
    </p:spTree>
    <p:extLst>
      <p:ext uri="{BB962C8B-B14F-4D97-AF65-F5344CB8AC3E}">
        <p14:creationId xmlns:p14="http://schemas.microsoft.com/office/powerpoint/2010/main" val="127205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2</a:t>
            </a:fld>
            <a:endParaRPr lang="ja-JP" altLang="en-US"/>
          </a:p>
        </p:txBody>
      </p:sp>
    </p:spTree>
    <p:extLst>
      <p:ext uri="{BB962C8B-B14F-4D97-AF65-F5344CB8AC3E}">
        <p14:creationId xmlns:p14="http://schemas.microsoft.com/office/powerpoint/2010/main" val="13392628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20</a:t>
            </a:fld>
            <a:endParaRPr lang="ja-JP" altLang="en-US"/>
          </a:p>
        </p:txBody>
      </p:sp>
    </p:spTree>
    <p:extLst>
      <p:ext uri="{BB962C8B-B14F-4D97-AF65-F5344CB8AC3E}">
        <p14:creationId xmlns:p14="http://schemas.microsoft.com/office/powerpoint/2010/main" val="1864210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21</a:t>
            </a:fld>
            <a:endParaRPr lang="ja-JP" altLang="en-US"/>
          </a:p>
        </p:txBody>
      </p:sp>
    </p:spTree>
    <p:extLst>
      <p:ext uri="{BB962C8B-B14F-4D97-AF65-F5344CB8AC3E}">
        <p14:creationId xmlns:p14="http://schemas.microsoft.com/office/powerpoint/2010/main" val="3949551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22</a:t>
            </a:fld>
            <a:endParaRPr lang="ja-JP" altLang="en-US"/>
          </a:p>
        </p:txBody>
      </p:sp>
    </p:spTree>
    <p:extLst>
      <p:ext uri="{BB962C8B-B14F-4D97-AF65-F5344CB8AC3E}">
        <p14:creationId xmlns:p14="http://schemas.microsoft.com/office/powerpoint/2010/main" val="19039609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23</a:t>
            </a:fld>
            <a:endParaRPr lang="ja-JP" altLang="en-US"/>
          </a:p>
        </p:txBody>
      </p:sp>
    </p:spTree>
    <p:extLst>
      <p:ext uri="{BB962C8B-B14F-4D97-AF65-F5344CB8AC3E}">
        <p14:creationId xmlns:p14="http://schemas.microsoft.com/office/powerpoint/2010/main" val="1133064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3</a:t>
            </a:fld>
            <a:endParaRPr lang="ja-JP" altLang="en-US"/>
          </a:p>
        </p:txBody>
      </p:sp>
    </p:spTree>
    <p:extLst>
      <p:ext uri="{BB962C8B-B14F-4D97-AF65-F5344CB8AC3E}">
        <p14:creationId xmlns:p14="http://schemas.microsoft.com/office/powerpoint/2010/main" val="382062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4</a:t>
            </a:fld>
            <a:endParaRPr lang="ja-JP" altLang="en-US"/>
          </a:p>
        </p:txBody>
      </p:sp>
    </p:spTree>
    <p:extLst>
      <p:ext uri="{BB962C8B-B14F-4D97-AF65-F5344CB8AC3E}">
        <p14:creationId xmlns:p14="http://schemas.microsoft.com/office/powerpoint/2010/main" val="1801553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5</a:t>
            </a:fld>
            <a:endParaRPr lang="ja-JP" altLang="en-US"/>
          </a:p>
        </p:txBody>
      </p:sp>
    </p:spTree>
    <p:extLst>
      <p:ext uri="{BB962C8B-B14F-4D97-AF65-F5344CB8AC3E}">
        <p14:creationId xmlns:p14="http://schemas.microsoft.com/office/powerpoint/2010/main" val="402023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6</a:t>
            </a:fld>
            <a:endParaRPr lang="ja-JP" altLang="en-US"/>
          </a:p>
        </p:txBody>
      </p:sp>
    </p:spTree>
    <p:extLst>
      <p:ext uri="{BB962C8B-B14F-4D97-AF65-F5344CB8AC3E}">
        <p14:creationId xmlns:p14="http://schemas.microsoft.com/office/powerpoint/2010/main" val="2959037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7</a:t>
            </a:fld>
            <a:endParaRPr lang="ja-JP" altLang="en-US"/>
          </a:p>
        </p:txBody>
      </p:sp>
    </p:spTree>
    <p:extLst>
      <p:ext uri="{BB962C8B-B14F-4D97-AF65-F5344CB8AC3E}">
        <p14:creationId xmlns:p14="http://schemas.microsoft.com/office/powerpoint/2010/main" val="2789092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8</a:t>
            </a:fld>
            <a:endParaRPr lang="ja-JP" altLang="en-US"/>
          </a:p>
        </p:txBody>
      </p:sp>
    </p:spTree>
    <p:extLst>
      <p:ext uri="{BB962C8B-B14F-4D97-AF65-F5344CB8AC3E}">
        <p14:creationId xmlns:p14="http://schemas.microsoft.com/office/powerpoint/2010/main" val="1802759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A89C7E07-3C67-C64C-8DA0-0404F6303970}" type="slidenum">
              <a:rPr lang="en-US" altLang="ja-JP" smtClean="0"/>
              <a:t>9</a:t>
            </a:fld>
            <a:endParaRPr lang="ja-JP" altLang="en-US"/>
          </a:p>
        </p:txBody>
      </p:sp>
    </p:spTree>
    <p:extLst>
      <p:ext uri="{BB962C8B-B14F-4D97-AF65-F5344CB8AC3E}">
        <p14:creationId xmlns:p14="http://schemas.microsoft.com/office/powerpoint/2010/main" val="4039112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p:bg>
      <p:bgPr>
        <a:solidFill>
          <a:schemeClr val="tx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rtlCol="0" anchor="b">
            <a:noAutofit/>
          </a:bodyPr>
          <a:lstStyle>
            <a:lvl1pPr algn="l">
              <a:defRPr sz="6000" b="1" i="0" spc="100" baseline="0">
                <a:solidFill>
                  <a:schemeClr val="bg1"/>
                </a:solidFill>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grpSp>
        <p:nvGrpSpPr>
          <p:cNvPr id="9" name="グループ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フリーフォーム(F)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11" name="フリーフォーム(F)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12" name="フリーフォーム(F)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18" name="テキスト プレースホルダー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rtlCol="0">
            <a:noAutofit/>
          </a:bodyPr>
          <a:lstStyle>
            <a:lvl1pPr marL="0" indent="0">
              <a:buNone/>
              <a:defRPr sz="1800" b="0" i="0">
                <a:solidFill>
                  <a:schemeClr val="tx2"/>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cxnSp>
        <p:nvCxnSpPr>
          <p:cNvPr id="13" name="直線​​コネクタ(S)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列">
    <p:bg>
      <p:bgPr>
        <a:solidFill>
          <a:schemeClr val="tx1"/>
        </a:solidFill>
        <a:effectLst/>
      </p:bgPr>
    </p:bg>
    <p:spTree>
      <p:nvGrpSpPr>
        <p:cNvPr id="1" name=""/>
        <p:cNvGrpSpPr/>
        <p:nvPr/>
      </p:nvGrpSpPr>
      <p:grpSpPr>
        <a:xfrm>
          <a:off x="0" y="0"/>
          <a:ext cx="0" cy="0"/>
          <a:chOff x="0" y="0"/>
          <a:chExt cx="0" cy="0"/>
        </a:xfrm>
      </p:grpSpPr>
      <p:grpSp>
        <p:nvGrpSpPr>
          <p:cNvPr id="19" name="グループ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フリーフォーム(F)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1" name="フリーフォーム(F)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2" name="フリーフォーム(F)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32" name="タイトル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cxnSp>
        <p:nvCxnSpPr>
          <p:cNvPr id="33" name="直線​​コネクタ(S)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テキスト プレースホルダー 2">
            <a:extLst>
              <a:ext uri="{FF2B5EF4-FFF2-40B4-BE49-F238E27FC236}">
                <a16:creationId xmlns:a16="http://schemas.microsoft.com/office/drawing/2014/main" id="{A6147D10-E7D7-8F40-AF69-726398729333}"/>
              </a:ext>
            </a:extLst>
          </p:cNvPr>
          <p:cNvSpPr>
            <a:spLocks noGrp="1"/>
          </p:cNvSpPr>
          <p:nvPr>
            <p:ph type="body" idx="1" hasCustomPrompt="1"/>
          </p:nvPr>
        </p:nvSpPr>
        <p:spPr>
          <a:xfrm>
            <a:off x="964023" y="2300984"/>
            <a:ext cx="4827178" cy="404216"/>
          </a:xfrm>
          <a:prstGeom prst="rect">
            <a:avLst/>
          </a:prstGeom>
        </p:spPr>
        <p:txBody>
          <a:bodyPr lIns="0" tIns="0" rIns="0" bIns="0" rtlCol="0" anchor="t" anchorCtr="0">
            <a:normAutofit/>
          </a:bodyPr>
          <a:lstStyle>
            <a:lvl1pPr marL="0" indent="0">
              <a:buNone/>
              <a:defRPr sz="1800" b="1" i="0" spc="0" baseline="0">
                <a:solidFill>
                  <a:schemeClr val="tx2"/>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dirty="0"/>
              <a:t>クリックして編集する </a:t>
            </a:r>
          </a:p>
        </p:txBody>
      </p:sp>
      <p:sp>
        <p:nvSpPr>
          <p:cNvPr id="25" name="テキスト プレースホルダー 2">
            <a:extLst>
              <a:ext uri="{FF2B5EF4-FFF2-40B4-BE49-F238E27FC236}">
                <a16:creationId xmlns:a16="http://schemas.microsoft.com/office/drawing/2014/main" id="{3A0EE708-F36B-444B-9A8B-D48D69535E45}"/>
              </a:ext>
            </a:extLst>
          </p:cNvPr>
          <p:cNvSpPr>
            <a:spLocks noGrp="1"/>
          </p:cNvSpPr>
          <p:nvPr>
            <p:ph type="body" idx="10" hasCustomPrompt="1"/>
          </p:nvPr>
        </p:nvSpPr>
        <p:spPr>
          <a:xfrm>
            <a:off x="6362700" y="2300984"/>
            <a:ext cx="4764829" cy="404216"/>
          </a:xfrm>
          <a:prstGeom prst="rect">
            <a:avLst/>
          </a:prstGeom>
        </p:spPr>
        <p:txBody>
          <a:bodyPr lIns="0" tIns="0" rIns="0" bIns="0" rtlCol="0" anchor="t" anchorCtr="0">
            <a:normAutofit/>
          </a:bodyPr>
          <a:lstStyle>
            <a:lvl1pPr marL="0" indent="0">
              <a:buNone/>
              <a:defRPr sz="1800" b="1" i="0" spc="0" baseline="0">
                <a:solidFill>
                  <a:schemeClr val="tx2"/>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dirty="0"/>
              <a:t>クリックして編集する </a:t>
            </a:r>
          </a:p>
        </p:txBody>
      </p:sp>
      <p:sp>
        <p:nvSpPr>
          <p:cNvPr id="27" name="コンテンツ プレースホルダー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eiryo UI" panose="020B0604030504040204" pitchFamily="50" charset="-128"/>
                <a:ea typeface="Meiryo UI" panose="020B0604030504040204" pitchFamily="50" charset="-128"/>
              </a:defRPr>
            </a:lvl1pPr>
            <a:lvl2pPr>
              <a:defRPr sz="1600"/>
            </a:lvl2pPr>
            <a:lvl3pPr>
              <a:defRPr sz="1600"/>
            </a:lvl3pPr>
            <a:lvl4pPr>
              <a:defRPr sz="1600"/>
            </a:lvl4pPr>
            <a:lvl5pPr>
              <a:defRPr sz="1600"/>
            </a:lvl5pPr>
          </a:lstStyle>
          <a:p>
            <a:pPr lvl="0" rtl="0"/>
            <a:r>
              <a:rPr lang="ja-JP" altLang="en-US" noProof="0"/>
              <a:t>マスター テキストの書式設定</a:t>
            </a:r>
          </a:p>
        </p:txBody>
      </p:sp>
      <p:sp>
        <p:nvSpPr>
          <p:cNvPr id="28" name="コンテンツ プレースホルダー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eiryo UI" panose="020B0604030504040204" pitchFamily="50" charset="-128"/>
                <a:ea typeface="Meiryo UI" panose="020B0604030504040204" pitchFamily="50" charset="-128"/>
              </a:defRPr>
            </a:lvl1pPr>
            <a:lvl2pPr>
              <a:defRPr sz="1600"/>
            </a:lvl2pPr>
            <a:lvl3pPr>
              <a:defRPr sz="1600"/>
            </a:lvl3pPr>
            <a:lvl4pPr>
              <a:defRPr sz="1600"/>
            </a:lvl4pPr>
            <a:lvl5pPr>
              <a:defRPr sz="1600"/>
            </a:lvl5pPr>
          </a:lstStyle>
          <a:p>
            <a:pPr lvl="0" rtl="0"/>
            <a:r>
              <a:rPr lang="ja-JP" altLang="en-US" noProof="0"/>
              <a:t>マスター テキストの書式設定</a:t>
            </a:r>
          </a:p>
        </p:txBody>
      </p:sp>
      <p:cxnSp>
        <p:nvCxnSpPr>
          <p:cNvPr id="15" name="直線​​コネクタ(S)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日付プレースホルダー 1">
            <a:extLst>
              <a:ext uri="{FF2B5EF4-FFF2-40B4-BE49-F238E27FC236}">
                <a16:creationId xmlns:a16="http://schemas.microsoft.com/office/drawing/2014/main" id="{4914D182-A7DD-4F7B-B207-262854316EDA}"/>
              </a:ext>
            </a:extLst>
          </p:cNvPr>
          <p:cNvSpPr>
            <a:spLocks noGrp="1"/>
          </p:cNvSpPr>
          <p:nvPr>
            <p:ph type="dt" sz="half" idx="14"/>
          </p:nvPr>
        </p:nvSpPr>
        <p:spPr/>
        <p:txBody>
          <a:bodyPr rtlCol="0"/>
          <a:lstStyle>
            <a:lvl1pPr>
              <a:defRPr>
                <a:latin typeface="Meiryo UI" panose="020B0604030504040204" pitchFamily="50" charset="-128"/>
                <a:ea typeface="Meiryo UI" panose="020B0604030504040204" pitchFamily="50" charset="-128"/>
              </a:defRPr>
            </a:lvl1pPr>
          </a:lstStyle>
          <a:p>
            <a:fld id="{C5DCDC1F-F0C2-4AD5-80F3-39EC8CD71CF6}" type="datetime4">
              <a:rPr lang="ja-JP" altLang="en-US" smtClean="0"/>
              <a:t>2023年3月25日</a:t>
            </a:fld>
            <a:endParaRPr lang="ja-JP" altLang="en-US" dirty="0"/>
          </a:p>
        </p:txBody>
      </p:sp>
      <p:sp>
        <p:nvSpPr>
          <p:cNvPr id="3" name="フッター プレースホルダー 2">
            <a:extLst>
              <a:ext uri="{FF2B5EF4-FFF2-40B4-BE49-F238E27FC236}">
                <a16:creationId xmlns:a16="http://schemas.microsoft.com/office/drawing/2014/main" id="{10B29252-5D0B-4B9D-9FBD-8EC0929FE096}"/>
              </a:ext>
            </a:extLst>
          </p:cNvPr>
          <p:cNvSpPr>
            <a:spLocks noGrp="1"/>
          </p:cNvSpPr>
          <p:nvPr>
            <p:ph type="ftr" sz="quarter" idx="15"/>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年次レビュー</a:t>
            </a:r>
            <a:endParaRPr lang="ja-JP" altLang="en-US" b="0" dirty="0"/>
          </a:p>
        </p:txBody>
      </p:sp>
      <p:sp>
        <p:nvSpPr>
          <p:cNvPr id="4" name="スライド番号プレースホルダー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rtlCol="0"/>
          <a:lstStyle>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ja-JP" altLang="en-US" dirty="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列">
    <p:bg>
      <p:bgPr>
        <a:solidFill>
          <a:schemeClr val="tx1"/>
        </a:solidFill>
        <a:effectLst/>
      </p:bgPr>
    </p:bg>
    <p:spTree>
      <p:nvGrpSpPr>
        <p:cNvPr id="1" name=""/>
        <p:cNvGrpSpPr/>
        <p:nvPr/>
      </p:nvGrpSpPr>
      <p:grpSpPr>
        <a:xfrm>
          <a:off x="0" y="0"/>
          <a:ext cx="0" cy="0"/>
          <a:chOff x="0" y="0"/>
          <a:chExt cx="0" cy="0"/>
        </a:xfrm>
      </p:grpSpPr>
      <p:grpSp>
        <p:nvGrpSpPr>
          <p:cNvPr id="37" name="グループ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フリーフォーム(F)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9" name="フリーフォーム(F)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40" name="フリーフォーム(F)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32" name="タイトル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cxnSp>
        <p:nvCxnSpPr>
          <p:cNvPr id="33" name="直線​​コネクタ(S)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テキスト プレースホルダー 2">
            <a:extLst>
              <a:ext uri="{FF2B5EF4-FFF2-40B4-BE49-F238E27FC236}">
                <a16:creationId xmlns:a16="http://schemas.microsoft.com/office/drawing/2014/main" id="{A6147D10-E7D7-8F40-AF69-726398729333}"/>
              </a:ext>
            </a:extLst>
          </p:cNvPr>
          <p:cNvSpPr>
            <a:spLocks noGrp="1"/>
          </p:cNvSpPr>
          <p:nvPr>
            <p:ph type="body" idx="1" hasCustomPrompt="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b="1" spc="0" baseline="0" dirty="0">
                <a:solidFill>
                  <a:schemeClr val="tx2"/>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ja-JP" altLang="en-US" noProof="0" dirty="0"/>
              <a:t>クリックして編集する </a:t>
            </a:r>
          </a:p>
        </p:txBody>
      </p:sp>
      <p:sp>
        <p:nvSpPr>
          <p:cNvPr id="27" name="コンテンツ プレースホルダー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eiryo UI" panose="020B0604030504040204" pitchFamily="50" charset="-128"/>
                <a:ea typeface="Meiryo UI" panose="020B0604030504040204" pitchFamily="50" charset="-128"/>
              </a:defRPr>
            </a:lvl1pPr>
            <a:lvl2pPr>
              <a:defRPr sz="1600"/>
            </a:lvl2pPr>
            <a:lvl3pPr>
              <a:defRPr sz="1600"/>
            </a:lvl3pPr>
            <a:lvl4pPr>
              <a:defRPr sz="1600"/>
            </a:lvl4pPr>
            <a:lvl5pPr>
              <a:defRPr sz="1600"/>
            </a:lvl5pPr>
          </a:lstStyle>
          <a:p>
            <a:pPr lvl="0" rtl="0"/>
            <a:r>
              <a:rPr lang="ja-JP" altLang="en-US" noProof="0"/>
              <a:t>マスター テキストの書式設定</a:t>
            </a:r>
          </a:p>
        </p:txBody>
      </p:sp>
      <p:sp>
        <p:nvSpPr>
          <p:cNvPr id="20" name="テキスト プレースホルダー 2">
            <a:extLst>
              <a:ext uri="{FF2B5EF4-FFF2-40B4-BE49-F238E27FC236}">
                <a16:creationId xmlns:a16="http://schemas.microsoft.com/office/drawing/2014/main" id="{057DFE0A-61D9-1B48-8196-EA94D04685DD}"/>
              </a:ext>
            </a:extLst>
          </p:cNvPr>
          <p:cNvSpPr>
            <a:spLocks noGrp="1"/>
          </p:cNvSpPr>
          <p:nvPr>
            <p:ph type="body" idx="10" hasCustomPrompt="1"/>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b="1" spc="0" baseline="0" dirty="0">
                <a:solidFill>
                  <a:schemeClr val="tx2"/>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ja-JP" altLang="en-US" noProof="0" dirty="0"/>
              <a:t>クリックして編集する </a:t>
            </a:r>
          </a:p>
        </p:txBody>
      </p:sp>
      <p:sp>
        <p:nvSpPr>
          <p:cNvPr id="21" name="コンテンツ プレースホルダー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eiryo UI" panose="020B0604030504040204" pitchFamily="50" charset="-128"/>
                <a:ea typeface="Meiryo UI" panose="020B0604030504040204" pitchFamily="50" charset="-128"/>
              </a:defRPr>
            </a:lvl1pPr>
            <a:lvl2pPr>
              <a:defRPr sz="1600"/>
            </a:lvl2pPr>
            <a:lvl3pPr>
              <a:defRPr sz="1600"/>
            </a:lvl3pPr>
            <a:lvl4pPr>
              <a:defRPr sz="1600"/>
            </a:lvl4pPr>
            <a:lvl5pPr>
              <a:defRPr sz="1600"/>
            </a:lvl5pPr>
          </a:lstStyle>
          <a:p>
            <a:pPr lvl="0" rtl="0"/>
            <a:r>
              <a:rPr lang="ja-JP" altLang="en-US" noProof="0"/>
              <a:t>マスター テキストの書式設定</a:t>
            </a:r>
          </a:p>
        </p:txBody>
      </p:sp>
      <p:sp>
        <p:nvSpPr>
          <p:cNvPr id="22" name="テキスト プレースホルダー 2">
            <a:extLst>
              <a:ext uri="{FF2B5EF4-FFF2-40B4-BE49-F238E27FC236}">
                <a16:creationId xmlns:a16="http://schemas.microsoft.com/office/drawing/2014/main" id="{368648FC-FC9A-5645-8F0C-390FFFAE180D}"/>
              </a:ext>
            </a:extLst>
          </p:cNvPr>
          <p:cNvSpPr>
            <a:spLocks noGrp="1"/>
          </p:cNvSpPr>
          <p:nvPr>
            <p:ph type="body" idx="12" hasCustomPrompt="1"/>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b="1" spc="0" baseline="0" dirty="0">
                <a:solidFill>
                  <a:schemeClr val="tx2"/>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ja-JP" altLang="en-US" noProof="0" dirty="0"/>
              <a:t>クリックして編集する </a:t>
            </a:r>
          </a:p>
        </p:txBody>
      </p:sp>
      <p:sp>
        <p:nvSpPr>
          <p:cNvPr id="24" name="コンテンツ プレースホルダー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eiryo UI" panose="020B0604030504040204" pitchFamily="50" charset="-128"/>
                <a:ea typeface="Meiryo UI" panose="020B0604030504040204" pitchFamily="50" charset="-128"/>
              </a:defRPr>
            </a:lvl1pPr>
            <a:lvl2pPr>
              <a:defRPr sz="1600"/>
            </a:lvl2pPr>
            <a:lvl3pPr>
              <a:defRPr sz="1600"/>
            </a:lvl3pPr>
            <a:lvl4pPr>
              <a:defRPr sz="1600"/>
            </a:lvl4pPr>
            <a:lvl5pPr>
              <a:defRPr sz="1600"/>
            </a:lvl5pPr>
          </a:lstStyle>
          <a:p>
            <a:pPr lvl="0" rtl="0"/>
            <a:r>
              <a:rPr lang="ja-JP" altLang="en-US" noProof="0"/>
              <a:t>マスター テキストの書式設定</a:t>
            </a:r>
          </a:p>
        </p:txBody>
      </p:sp>
      <p:cxnSp>
        <p:nvCxnSpPr>
          <p:cNvPr id="26" name="直線​​コネクタ(S)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直線​​コネクタ(S)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日付プレースホルダー 1">
            <a:extLst>
              <a:ext uri="{FF2B5EF4-FFF2-40B4-BE49-F238E27FC236}">
                <a16:creationId xmlns:a16="http://schemas.microsoft.com/office/drawing/2014/main" id="{F0FA07F3-F8E4-4505-85EC-22734AC68792}"/>
              </a:ext>
            </a:extLst>
          </p:cNvPr>
          <p:cNvSpPr>
            <a:spLocks noGrp="1"/>
          </p:cNvSpPr>
          <p:nvPr>
            <p:ph type="dt" sz="half" idx="14"/>
          </p:nvPr>
        </p:nvSpPr>
        <p:spPr/>
        <p:txBody>
          <a:bodyPr rtlCol="0"/>
          <a:lstStyle>
            <a:lvl1pPr>
              <a:defRPr>
                <a:latin typeface="Meiryo UI" panose="020B0604030504040204" pitchFamily="50" charset="-128"/>
                <a:ea typeface="Meiryo UI" panose="020B0604030504040204" pitchFamily="50" charset="-128"/>
              </a:defRPr>
            </a:lvl1pPr>
          </a:lstStyle>
          <a:p>
            <a:fld id="{E15D4E19-39FC-454B-9272-000427D17230}" type="datetime4">
              <a:rPr lang="ja-JP" altLang="en-US" smtClean="0"/>
              <a:t>2023年3月25日</a:t>
            </a:fld>
            <a:endParaRPr lang="ja-JP" altLang="en-US" dirty="0"/>
          </a:p>
        </p:txBody>
      </p:sp>
      <p:sp>
        <p:nvSpPr>
          <p:cNvPr id="3" name="フッター プレースホルダー 2">
            <a:extLst>
              <a:ext uri="{FF2B5EF4-FFF2-40B4-BE49-F238E27FC236}">
                <a16:creationId xmlns:a16="http://schemas.microsoft.com/office/drawing/2014/main" id="{D5165D22-FEF5-4F30-8822-5D2378806A9B}"/>
              </a:ext>
            </a:extLst>
          </p:cNvPr>
          <p:cNvSpPr>
            <a:spLocks noGrp="1"/>
          </p:cNvSpPr>
          <p:nvPr>
            <p:ph type="ftr" sz="quarter" idx="15"/>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年次レビュー</a:t>
            </a:r>
            <a:endParaRPr lang="ja-JP" altLang="en-US" b="0" dirty="0"/>
          </a:p>
        </p:txBody>
      </p:sp>
      <p:sp>
        <p:nvSpPr>
          <p:cNvPr id="4" name="スライド番号プレースホルダー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rtlCol="0"/>
          <a:lstStyle>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ja-JP" altLang="en-US" dirty="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概要 ">
    <p:bg>
      <p:bgPr>
        <a:solidFill>
          <a:schemeClr val="tx1"/>
        </a:solidFill>
        <a:effectLst/>
      </p:bgPr>
    </p:bg>
    <p:spTree>
      <p:nvGrpSpPr>
        <p:cNvPr id="1" name=""/>
        <p:cNvGrpSpPr/>
        <p:nvPr/>
      </p:nvGrpSpPr>
      <p:grpSpPr>
        <a:xfrm>
          <a:off x="0" y="0"/>
          <a:ext cx="0" cy="0"/>
          <a:chOff x="0" y="0"/>
          <a:chExt cx="0" cy="0"/>
        </a:xfrm>
      </p:grpSpPr>
      <p:sp>
        <p:nvSpPr>
          <p:cNvPr id="32" name="タイトル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cxnSp>
        <p:nvCxnSpPr>
          <p:cNvPr id="33" name="直線​​コネクタ(S)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テキスト プレースホルダー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rtlCol="0">
            <a:noAutofit/>
          </a:bodyPr>
          <a:lstStyle>
            <a:lvl1pPr marL="0" indent="0">
              <a:buNone/>
              <a:defRPr sz="1600">
                <a:latin typeface="Meiryo UI" panose="020B0604030504040204" pitchFamily="50" charset="-128"/>
                <a:ea typeface="Meiryo UI" panose="020B0604030504040204" pitchFamily="50" charset="-128"/>
              </a:defRPr>
            </a:lvl1pPr>
          </a:lstStyle>
          <a:p>
            <a:pPr lvl="0" rtl="0"/>
            <a:r>
              <a:rPr lang="ja-JP" altLang="en-US" noProof="0"/>
              <a:t>マスター テキストの書式設定</a:t>
            </a:r>
          </a:p>
        </p:txBody>
      </p:sp>
      <p:grpSp>
        <p:nvGrpSpPr>
          <p:cNvPr id="15" name="グループ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フリーフォーム(F)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17" name="フリーフォーム(F)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18" name="フリーフォーム(F)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4" name="テキスト プレースホルダー 3">
            <a:extLst>
              <a:ext uri="{FF2B5EF4-FFF2-40B4-BE49-F238E27FC236}">
                <a16:creationId xmlns:a16="http://schemas.microsoft.com/office/drawing/2014/main" id="{FF85D552-3AFC-4D21-A944-9D41E128A96E}"/>
              </a:ext>
            </a:extLst>
          </p:cNvPr>
          <p:cNvSpPr>
            <a:spLocks noGrp="1"/>
          </p:cNvSpPr>
          <p:nvPr>
            <p:ph type="body" sz="quarter" idx="12" hasCustomPrompt="1"/>
          </p:nvPr>
        </p:nvSpPr>
        <p:spPr>
          <a:xfrm>
            <a:off x="952500" y="2286000"/>
            <a:ext cx="4838700" cy="315915"/>
          </a:xfrm>
        </p:spPr>
        <p:txBody>
          <a:bodyPr rtlCol="0">
            <a:noAutofit/>
          </a:bodyPr>
          <a:lstStyle>
            <a:lvl1pPr>
              <a:buNone/>
              <a:defRPr sz="1800" b="1" spc="0" baseline="0">
                <a:solidFill>
                  <a:schemeClr val="tx2"/>
                </a:solidFill>
                <a:latin typeface="Meiryo UI" panose="020B0604030504040204" pitchFamily="50" charset="-128"/>
                <a:ea typeface="Meiryo UI" panose="020B0604030504040204" pitchFamily="50" charset="-128"/>
              </a:defRPr>
            </a:lvl1pPr>
            <a:lvl2pPr>
              <a:buNone/>
              <a:defRPr/>
            </a:lvl2pPr>
            <a:lvl3pPr>
              <a:buNone/>
              <a:defRPr/>
            </a:lvl3pPr>
            <a:lvl4pPr>
              <a:buNone/>
              <a:defRPr/>
            </a:lvl4pPr>
            <a:lvl5pPr>
              <a:buNone/>
              <a:defRPr/>
            </a:lvl5pPr>
          </a:lstStyle>
          <a:p>
            <a:pPr lvl="0" rtl="0"/>
            <a:r>
              <a:rPr lang="ja-JP" altLang="en-US" noProof="0" dirty="0"/>
              <a:t>クリックして編集する</a:t>
            </a:r>
          </a:p>
        </p:txBody>
      </p:sp>
      <p:sp>
        <p:nvSpPr>
          <p:cNvPr id="21" name="テキスト プレースホルダー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rtlCol="0">
            <a:noAutofit/>
          </a:bodyPr>
          <a:lstStyle>
            <a:lvl1pPr marL="0" indent="0">
              <a:buNone/>
              <a:defRPr sz="1600">
                <a:latin typeface="Meiryo UI" panose="020B0604030504040204" pitchFamily="50" charset="-128"/>
                <a:ea typeface="Meiryo UI" panose="020B0604030504040204" pitchFamily="50" charset="-128"/>
              </a:defRPr>
            </a:lvl1pPr>
          </a:lstStyle>
          <a:p>
            <a:pPr lvl="0" rtl="0"/>
            <a:r>
              <a:rPr lang="ja-JP" altLang="en-US" noProof="0"/>
              <a:t>マスター テキストの書式設定</a:t>
            </a:r>
          </a:p>
        </p:txBody>
      </p:sp>
      <p:sp>
        <p:nvSpPr>
          <p:cNvPr id="22" name="テキスト プレースホルダー 3">
            <a:extLst>
              <a:ext uri="{FF2B5EF4-FFF2-40B4-BE49-F238E27FC236}">
                <a16:creationId xmlns:a16="http://schemas.microsoft.com/office/drawing/2014/main" id="{EE50320A-D017-45C6-9986-94BC43911E98}"/>
              </a:ext>
            </a:extLst>
          </p:cNvPr>
          <p:cNvSpPr>
            <a:spLocks noGrp="1"/>
          </p:cNvSpPr>
          <p:nvPr>
            <p:ph type="body" sz="quarter" idx="14" hasCustomPrompt="1"/>
          </p:nvPr>
        </p:nvSpPr>
        <p:spPr>
          <a:xfrm>
            <a:off x="953655" y="3470942"/>
            <a:ext cx="4838700" cy="315915"/>
          </a:xfrm>
        </p:spPr>
        <p:txBody>
          <a:bodyPr rtlCol="0">
            <a:noAutofit/>
          </a:bodyPr>
          <a:lstStyle>
            <a:lvl1pPr>
              <a:buNone/>
              <a:defRPr sz="1800" b="1" spc="0" baseline="0">
                <a:solidFill>
                  <a:schemeClr val="tx2"/>
                </a:solidFill>
                <a:latin typeface="Meiryo UI" panose="020B0604030504040204" pitchFamily="50" charset="-128"/>
                <a:ea typeface="Meiryo UI" panose="020B0604030504040204" pitchFamily="50" charset="-128"/>
              </a:defRPr>
            </a:lvl1pPr>
            <a:lvl2pPr>
              <a:buNone/>
              <a:defRPr/>
            </a:lvl2pPr>
            <a:lvl3pPr>
              <a:buNone/>
              <a:defRPr/>
            </a:lvl3pPr>
            <a:lvl4pPr>
              <a:buNone/>
              <a:defRPr/>
            </a:lvl4pPr>
            <a:lvl5pPr>
              <a:buNone/>
              <a:defRPr/>
            </a:lvl5pPr>
          </a:lstStyle>
          <a:p>
            <a:pPr lvl="0" rtl="0"/>
            <a:r>
              <a:rPr lang="ja-JP" altLang="en-US" noProof="0" dirty="0"/>
              <a:t>クリックして編集する</a:t>
            </a:r>
          </a:p>
        </p:txBody>
      </p:sp>
      <p:sp>
        <p:nvSpPr>
          <p:cNvPr id="23" name="テキスト プレースホルダー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rtlCol="0">
            <a:noAutofit/>
          </a:bodyPr>
          <a:lstStyle>
            <a:lvl1pPr marL="0" indent="0">
              <a:buNone/>
              <a:defRPr sz="1600">
                <a:latin typeface="Meiryo UI" panose="020B0604030504040204" pitchFamily="50" charset="-128"/>
                <a:ea typeface="Meiryo UI" panose="020B0604030504040204" pitchFamily="50" charset="-128"/>
              </a:defRPr>
            </a:lvl1pPr>
          </a:lstStyle>
          <a:p>
            <a:pPr lvl="0" rtl="0"/>
            <a:r>
              <a:rPr lang="ja-JP" altLang="en-US" noProof="0"/>
              <a:t>マスター テキストの書式設定</a:t>
            </a:r>
          </a:p>
        </p:txBody>
      </p:sp>
      <p:sp>
        <p:nvSpPr>
          <p:cNvPr id="24" name="テキスト プレースホルダー 3">
            <a:extLst>
              <a:ext uri="{FF2B5EF4-FFF2-40B4-BE49-F238E27FC236}">
                <a16:creationId xmlns:a16="http://schemas.microsoft.com/office/drawing/2014/main" id="{1F528150-326B-4BB3-AC38-7FC805DB6BA7}"/>
              </a:ext>
            </a:extLst>
          </p:cNvPr>
          <p:cNvSpPr>
            <a:spLocks noGrp="1"/>
          </p:cNvSpPr>
          <p:nvPr>
            <p:ph type="body" sz="quarter" idx="16" hasCustomPrompt="1"/>
          </p:nvPr>
        </p:nvSpPr>
        <p:spPr>
          <a:xfrm>
            <a:off x="952500" y="4646997"/>
            <a:ext cx="4838700" cy="315915"/>
          </a:xfrm>
        </p:spPr>
        <p:txBody>
          <a:bodyPr rtlCol="0">
            <a:noAutofit/>
          </a:bodyPr>
          <a:lstStyle>
            <a:lvl1pPr>
              <a:buNone/>
              <a:defRPr sz="1800" b="1" spc="0" baseline="0">
                <a:solidFill>
                  <a:schemeClr val="tx2"/>
                </a:solidFill>
                <a:latin typeface="Meiryo UI" panose="020B0604030504040204" pitchFamily="50" charset="-128"/>
                <a:ea typeface="Meiryo UI" panose="020B0604030504040204" pitchFamily="50" charset="-128"/>
              </a:defRPr>
            </a:lvl1pPr>
            <a:lvl2pPr>
              <a:buNone/>
              <a:defRPr/>
            </a:lvl2pPr>
            <a:lvl3pPr>
              <a:buNone/>
              <a:defRPr/>
            </a:lvl3pPr>
            <a:lvl4pPr>
              <a:buNone/>
              <a:defRPr/>
            </a:lvl4pPr>
            <a:lvl5pPr>
              <a:buNone/>
              <a:defRPr/>
            </a:lvl5pPr>
          </a:lstStyle>
          <a:p>
            <a:pPr lvl="0" rtl="0"/>
            <a:r>
              <a:rPr lang="ja-JP" altLang="en-US" noProof="0" dirty="0"/>
              <a:t>クリックして編集する</a:t>
            </a:r>
          </a:p>
        </p:txBody>
      </p:sp>
      <p:sp>
        <p:nvSpPr>
          <p:cNvPr id="25" name="テキスト プレースホルダー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rtlCol="0">
            <a:noAutofit/>
          </a:bodyPr>
          <a:lstStyle>
            <a:lvl1pPr marL="0" indent="0">
              <a:buNone/>
              <a:defRPr sz="1600">
                <a:latin typeface="Meiryo UI" panose="020B0604030504040204" pitchFamily="50" charset="-128"/>
                <a:ea typeface="Meiryo UI" panose="020B0604030504040204" pitchFamily="50" charset="-128"/>
              </a:defRPr>
            </a:lvl1pPr>
          </a:lstStyle>
          <a:p>
            <a:pPr lvl="0" rtl="0"/>
            <a:r>
              <a:rPr lang="ja-JP" altLang="en-US" noProof="0"/>
              <a:t>マスター テキストの書式設定</a:t>
            </a:r>
          </a:p>
        </p:txBody>
      </p:sp>
      <p:sp>
        <p:nvSpPr>
          <p:cNvPr id="26" name="テキスト プレースホルダー 3">
            <a:extLst>
              <a:ext uri="{FF2B5EF4-FFF2-40B4-BE49-F238E27FC236}">
                <a16:creationId xmlns:a16="http://schemas.microsoft.com/office/drawing/2014/main" id="{29E4D063-8666-4D7A-B8C8-2B9383F798E0}"/>
              </a:ext>
            </a:extLst>
          </p:cNvPr>
          <p:cNvSpPr>
            <a:spLocks noGrp="1"/>
          </p:cNvSpPr>
          <p:nvPr>
            <p:ph type="body" sz="quarter" idx="18" hasCustomPrompt="1"/>
          </p:nvPr>
        </p:nvSpPr>
        <p:spPr>
          <a:xfrm>
            <a:off x="6399647" y="2286000"/>
            <a:ext cx="4838700" cy="315915"/>
          </a:xfrm>
        </p:spPr>
        <p:txBody>
          <a:bodyPr rtlCol="0">
            <a:noAutofit/>
          </a:bodyPr>
          <a:lstStyle>
            <a:lvl1pPr>
              <a:buNone/>
              <a:defRPr sz="1800" b="1" spc="0" baseline="0">
                <a:solidFill>
                  <a:schemeClr val="tx2"/>
                </a:solidFill>
                <a:latin typeface="Meiryo UI" panose="020B0604030504040204" pitchFamily="50" charset="-128"/>
                <a:ea typeface="Meiryo UI" panose="020B0604030504040204" pitchFamily="50" charset="-128"/>
              </a:defRPr>
            </a:lvl1pPr>
            <a:lvl2pPr>
              <a:buNone/>
              <a:defRPr/>
            </a:lvl2pPr>
            <a:lvl3pPr>
              <a:buNone/>
              <a:defRPr/>
            </a:lvl3pPr>
            <a:lvl4pPr>
              <a:buNone/>
              <a:defRPr/>
            </a:lvl4pPr>
            <a:lvl5pPr>
              <a:buNone/>
              <a:defRPr/>
            </a:lvl5pPr>
          </a:lstStyle>
          <a:p>
            <a:pPr lvl="0" rtl="0"/>
            <a:r>
              <a:rPr lang="ja-JP" altLang="en-US" noProof="0" dirty="0"/>
              <a:t>クリックして編集する</a:t>
            </a:r>
          </a:p>
        </p:txBody>
      </p:sp>
      <p:sp>
        <p:nvSpPr>
          <p:cNvPr id="27" name="テキスト プレースホルダー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rtlCol="0">
            <a:noAutofit/>
          </a:bodyPr>
          <a:lstStyle>
            <a:lvl1pPr marL="0" indent="0">
              <a:buNone/>
              <a:defRPr sz="1600">
                <a:latin typeface="Meiryo UI" panose="020B0604030504040204" pitchFamily="50" charset="-128"/>
                <a:ea typeface="Meiryo UI" panose="020B0604030504040204" pitchFamily="50" charset="-128"/>
              </a:defRPr>
            </a:lvl1pPr>
          </a:lstStyle>
          <a:p>
            <a:pPr lvl="0" rtl="0"/>
            <a:r>
              <a:rPr lang="ja-JP" altLang="en-US" noProof="0"/>
              <a:t>マスター テキストの書式設定</a:t>
            </a:r>
          </a:p>
        </p:txBody>
      </p:sp>
      <p:sp>
        <p:nvSpPr>
          <p:cNvPr id="28" name="テキスト プレースホルダー 3">
            <a:extLst>
              <a:ext uri="{FF2B5EF4-FFF2-40B4-BE49-F238E27FC236}">
                <a16:creationId xmlns:a16="http://schemas.microsoft.com/office/drawing/2014/main" id="{2CF285B7-A950-4326-A4D5-F5D542D2D65B}"/>
              </a:ext>
            </a:extLst>
          </p:cNvPr>
          <p:cNvSpPr>
            <a:spLocks noGrp="1"/>
          </p:cNvSpPr>
          <p:nvPr>
            <p:ph type="body" sz="quarter" idx="20" hasCustomPrompt="1"/>
          </p:nvPr>
        </p:nvSpPr>
        <p:spPr>
          <a:xfrm>
            <a:off x="6399647" y="3470942"/>
            <a:ext cx="4838700" cy="315915"/>
          </a:xfrm>
        </p:spPr>
        <p:txBody>
          <a:bodyPr rtlCol="0">
            <a:noAutofit/>
          </a:bodyPr>
          <a:lstStyle>
            <a:lvl1pPr>
              <a:buNone/>
              <a:defRPr sz="1800" b="1" spc="0" baseline="0">
                <a:solidFill>
                  <a:schemeClr val="tx2"/>
                </a:solidFill>
                <a:latin typeface="Meiryo UI" panose="020B0604030504040204" pitchFamily="50" charset="-128"/>
                <a:ea typeface="Meiryo UI" panose="020B0604030504040204" pitchFamily="50" charset="-128"/>
              </a:defRPr>
            </a:lvl1pPr>
            <a:lvl2pPr>
              <a:buNone/>
              <a:defRPr/>
            </a:lvl2pPr>
            <a:lvl3pPr>
              <a:buNone/>
              <a:defRPr/>
            </a:lvl3pPr>
            <a:lvl4pPr>
              <a:buNone/>
              <a:defRPr/>
            </a:lvl4pPr>
            <a:lvl5pPr>
              <a:buNone/>
              <a:defRPr/>
            </a:lvl5pPr>
          </a:lstStyle>
          <a:p>
            <a:pPr lvl="0" rtl="0"/>
            <a:r>
              <a:rPr lang="ja-JP" altLang="en-US" noProof="0" dirty="0"/>
              <a:t>クリックして編集する</a:t>
            </a:r>
          </a:p>
        </p:txBody>
      </p:sp>
      <p:sp>
        <p:nvSpPr>
          <p:cNvPr id="2" name="日付プレースホルダー 1">
            <a:extLst>
              <a:ext uri="{FF2B5EF4-FFF2-40B4-BE49-F238E27FC236}">
                <a16:creationId xmlns:a16="http://schemas.microsoft.com/office/drawing/2014/main" id="{EC45E38A-5516-4C3E-88FC-0DCBD876054B}"/>
              </a:ext>
            </a:extLst>
          </p:cNvPr>
          <p:cNvSpPr>
            <a:spLocks noGrp="1"/>
          </p:cNvSpPr>
          <p:nvPr>
            <p:ph type="dt" sz="half" idx="21"/>
          </p:nvPr>
        </p:nvSpPr>
        <p:spPr/>
        <p:txBody>
          <a:bodyPr rtlCol="0"/>
          <a:lstStyle>
            <a:lvl1pPr>
              <a:defRPr>
                <a:latin typeface="Meiryo UI" panose="020B0604030504040204" pitchFamily="50" charset="-128"/>
                <a:ea typeface="Meiryo UI" panose="020B0604030504040204" pitchFamily="50" charset="-128"/>
              </a:defRPr>
            </a:lvl1pPr>
          </a:lstStyle>
          <a:p>
            <a:fld id="{C914ED72-34F4-4182-9E7D-EC1AA13375F8}" type="datetime4">
              <a:rPr lang="ja-JP" altLang="en-US" smtClean="0"/>
              <a:t>2023年3月25日</a:t>
            </a:fld>
            <a:endParaRPr lang="ja-JP" altLang="en-US" dirty="0"/>
          </a:p>
        </p:txBody>
      </p:sp>
      <p:sp>
        <p:nvSpPr>
          <p:cNvPr id="5" name="フッター プレースホルダー 4">
            <a:extLst>
              <a:ext uri="{FF2B5EF4-FFF2-40B4-BE49-F238E27FC236}">
                <a16:creationId xmlns:a16="http://schemas.microsoft.com/office/drawing/2014/main" id="{14225273-038D-4F51-A093-83D80104F21A}"/>
              </a:ext>
            </a:extLst>
          </p:cNvPr>
          <p:cNvSpPr>
            <a:spLocks noGrp="1"/>
          </p:cNvSpPr>
          <p:nvPr>
            <p:ph type="ftr" sz="quarter" idx="22"/>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年次レビュー</a:t>
            </a:r>
            <a:endParaRPr lang="ja-JP" altLang="en-US" b="0" dirty="0"/>
          </a:p>
        </p:txBody>
      </p:sp>
      <p:sp>
        <p:nvSpPr>
          <p:cNvPr id="6" name="スライド番号プレースホルダー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rtlCol="0"/>
          <a:lstStyle>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ja-JP" altLang="en-US" dirty="0"/>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ありがとうございます">
    <p:bg>
      <p:bgPr>
        <a:solidFill>
          <a:schemeClr val="tx1"/>
        </a:solidFill>
        <a:effectLst/>
      </p:bgPr>
    </p:bg>
    <p:spTree>
      <p:nvGrpSpPr>
        <p:cNvPr id="1" name=""/>
        <p:cNvGrpSpPr/>
        <p:nvPr/>
      </p:nvGrpSpPr>
      <p:grpSpPr>
        <a:xfrm>
          <a:off x="0" y="0"/>
          <a:ext cx="0" cy="0"/>
          <a:chOff x="0" y="0"/>
          <a:chExt cx="0" cy="0"/>
        </a:xfrm>
      </p:grpSpPr>
      <p:sp>
        <p:nvSpPr>
          <p:cNvPr id="16" name="テキスト プレースホルダー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rtlCol="0" anchor="b">
            <a:noAutofit/>
          </a:bodyPr>
          <a:lstStyle>
            <a:lvl1pPr marL="0" indent="0">
              <a:buNone/>
              <a:defRPr sz="1600" b="0" i="0">
                <a:solidFill>
                  <a:schemeClr val="tx2"/>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17" name="サブタイトル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rtlCol="0">
            <a:normAutofit/>
          </a:bodyPr>
          <a:lstStyle>
            <a:lvl1pPr marL="0" indent="0" algn="l">
              <a:buNone/>
              <a:defRPr sz="1600" b="0" i="0">
                <a:solidFill>
                  <a:schemeClr val="bg1"/>
                </a:solidFill>
                <a:latin typeface="Meiryo UI" panose="020B0604030504040204" pitchFamily="50" charset="-128"/>
                <a:ea typeface="Meiryo UI"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a:t>マスター サブタイトルの書式設定</a:t>
            </a:r>
            <a:endParaRPr lang="ja-JP" altLang="en-US" noProof="0" dirty="0"/>
          </a:p>
        </p:txBody>
      </p:sp>
      <p:sp>
        <p:nvSpPr>
          <p:cNvPr id="26" name="タイトル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rtlCol="0" anchor="b" anchorCtr="0">
            <a:normAutofit/>
          </a:bodyPr>
          <a:lstStyle>
            <a:lvl1pPr>
              <a:defRPr sz="4400" b="1" i="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cxnSp>
        <p:nvCxnSpPr>
          <p:cNvPr id="27" name="直線​​コネクタ(S)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図プレースホルダー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grpSp>
        <p:nvGrpSpPr>
          <p:cNvPr id="30" name="グループ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フリーフォーム(F)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 name="フリーフォーム(F)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 name="フリーフォーム(F)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議題">
    <p:spTree>
      <p:nvGrpSpPr>
        <p:cNvPr id="1" name=""/>
        <p:cNvGrpSpPr/>
        <p:nvPr/>
      </p:nvGrpSpPr>
      <p:grpSpPr>
        <a:xfrm>
          <a:off x="0" y="0"/>
          <a:ext cx="0" cy="0"/>
          <a:chOff x="0" y="0"/>
          <a:chExt cx="0" cy="0"/>
        </a:xfrm>
      </p:grpSpPr>
      <p:grpSp>
        <p:nvGrpSpPr>
          <p:cNvPr id="6" name="グループ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オートシェイプ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8" name="フリーフォーム(F)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9" name="フリーフォーム(F)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10" name="フリーフォーム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11" name="フリーフォーム(F)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12" name="タイトル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spc="50" baseline="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cxnSp>
        <p:nvCxnSpPr>
          <p:cNvPr id="13" name="直線​​コネクタ(S)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テキスト プレースホルダー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rtlCol="0">
            <a:noAutofit/>
          </a:bodyPr>
          <a:lstStyle>
            <a:lvl1pPr marL="0" indent="0">
              <a:lnSpc>
                <a:spcPct val="100000"/>
              </a:lnSpc>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15" name="テキスト プレースホルダー 29">
            <a:extLst>
              <a:ext uri="{FF2B5EF4-FFF2-40B4-BE49-F238E27FC236}">
                <a16:creationId xmlns:a16="http://schemas.microsoft.com/office/drawing/2014/main" id="{18ABDA74-C3EC-274D-BE87-AC5B825A2A4C}"/>
              </a:ext>
            </a:extLst>
          </p:cNvPr>
          <p:cNvSpPr>
            <a:spLocks noGrp="1"/>
          </p:cNvSpPr>
          <p:nvPr>
            <p:ph type="body" sz="quarter" idx="14" hasCustomPrompt="1"/>
          </p:nvPr>
        </p:nvSpPr>
        <p:spPr>
          <a:xfrm>
            <a:off x="952500" y="2209800"/>
            <a:ext cx="2133600" cy="205837"/>
          </a:xfrm>
        </p:spPr>
        <p:txBody>
          <a:bodyPr lIns="0" tIns="0" rIns="0" bIns="0" rtlCol="0">
            <a:noAutofit/>
          </a:bodyPr>
          <a:lstStyle>
            <a:lvl1pPr marL="0" indent="0">
              <a:lnSpc>
                <a:spcPct val="100000"/>
              </a:lnSpc>
              <a:spcBef>
                <a:spcPts val="400"/>
              </a:spcBef>
              <a:buNone/>
              <a:defRPr sz="1800" b="1" i="0">
                <a:solidFill>
                  <a:schemeClr val="tx2"/>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dirty="0"/>
              <a:t>クリックして編集する </a:t>
            </a:r>
          </a:p>
        </p:txBody>
      </p:sp>
      <p:cxnSp>
        <p:nvCxnSpPr>
          <p:cNvPr id="16" name="直線​​コネクタ(S)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テキスト プレースホルダー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rtlCol="0">
            <a:noAutofit/>
          </a:bodyPr>
          <a:lstStyle>
            <a:lvl1pPr marL="0" indent="0">
              <a:lnSpc>
                <a:spcPct val="100000"/>
              </a:lnSpc>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18" name="テキスト プレースホルダー 29">
            <a:extLst>
              <a:ext uri="{FF2B5EF4-FFF2-40B4-BE49-F238E27FC236}">
                <a16:creationId xmlns:a16="http://schemas.microsoft.com/office/drawing/2014/main" id="{0E9E9D03-0186-5B4C-A73F-95ADCD08A44A}"/>
              </a:ext>
            </a:extLst>
          </p:cNvPr>
          <p:cNvSpPr>
            <a:spLocks noGrp="1"/>
          </p:cNvSpPr>
          <p:nvPr>
            <p:ph type="body" sz="quarter" idx="16" hasCustomPrompt="1"/>
          </p:nvPr>
        </p:nvSpPr>
        <p:spPr>
          <a:xfrm>
            <a:off x="3663042" y="2209800"/>
            <a:ext cx="2128157" cy="205837"/>
          </a:xfrm>
        </p:spPr>
        <p:txBody>
          <a:bodyPr lIns="0" tIns="0" rIns="0" bIns="0" rtlCol="0">
            <a:noAutofit/>
          </a:bodyPr>
          <a:lstStyle>
            <a:lvl1pPr marL="0" indent="0">
              <a:lnSpc>
                <a:spcPct val="100000"/>
              </a:lnSpc>
              <a:spcBef>
                <a:spcPts val="400"/>
              </a:spcBef>
              <a:buNone/>
              <a:defRPr sz="1800" b="1" i="0">
                <a:solidFill>
                  <a:schemeClr val="tx2"/>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dirty="0"/>
              <a:t>クリックして編集する</a:t>
            </a:r>
          </a:p>
        </p:txBody>
      </p:sp>
      <p:cxnSp>
        <p:nvCxnSpPr>
          <p:cNvPr id="20" name="直線​​コネクタ(S)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テキスト プレースホルダー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rtlCol="0">
            <a:noAutofit/>
          </a:bodyPr>
          <a:lstStyle>
            <a:lvl1pPr marL="0" indent="0">
              <a:lnSpc>
                <a:spcPct val="100000"/>
              </a:lnSpc>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22" name="テキスト プレースホルダー 29">
            <a:extLst>
              <a:ext uri="{FF2B5EF4-FFF2-40B4-BE49-F238E27FC236}">
                <a16:creationId xmlns:a16="http://schemas.microsoft.com/office/drawing/2014/main" id="{97DCC038-CDD3-1D48-B8BA-2617616935C5}"/>
              </a:ext>
            </a:extLst>
          </p:cNvPr>
          <p:cNvSpPr>
            <a:spLocks noGrp="1"/>
          </p:cNvSpPr>
          <p:nvPr>
            <p:ph type="body" sz="quarter" idx="20" hasCustomPrompt="1"/>
          </p:nvPr>
        </p:nvSpPr>
        <p:spPr>
          <a:xfrm>
            <a:off x="952500" y="4522803"/>
            <a:ext cx="2133600" cy="205837"/>
          </a:xfrm>
        </p:spPr>
        <p:txBody>
          <a:bodyPr lIns="0" tIns="0" rIns="0" bIns="0" rtlCol="0">
            <a:noAutofit/>
          </a:bodyPr>
          <a:lstStyle>
            <a:lvl1pPr marL="0" indent="0">
              <a:lnSpc>
                <a:spcPct val="100000"/>
              </a:lnSpc>
              <a:spcBef>
                <a:spcPts val="400"/>
              </a:spcBef>
              <a:buNone/>
              <a:defRPr sz="1800" b="1" i="0">
                <a:solidFill>
                  <a:schemeClr val="tx2"/>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dirty="0"/>
              <a:t>クリックして編集する </a:t>
            </a:r>
          </a:p>
        </p:txBody>
      </p:sp>
      <p:cxnSp>
        <p:nvCxnSpPr>
          <p:cNvPr id="23" name="直線​​コネクタ(S)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テキスト プレースホルダー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rtlCol="0">
            <a:noAutofit/>
          </a:bodyPr>
          <a:lstStyle>
            <a:lvl1pPr marL="0" indent="0">
              <a:lnSpc>
                <a:spcPct val="100000"/>
              </a:lnSpc>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25" name="テキスト プレースホルダー 29">
            <a:extLst>
              <a:ext uri="{FF2B5EF4-FFF2-40B4-BE49-F238E27FC236}">
                <a16:creationId xmlns:a16="http://schemas.microsoft.com/office/drawing/2014/main" id="{773FBF72-A3D8-2F4E-BAD2-2755F0BE4A47}"/>
              </a:ext>
            </a:extLst>
          </p:cNvPr>
          <p:cNvSpPr>
            <a:spLocks noGrp="1"/>
          </p:cNvSpPr>
          <p:nvPr>
            <p:ph type="body" sz="quarter" idx="22" hasCustomPrompt="1"/>
          </p:nvPr>
        </p:nvSpPr>
        <p:spPr>
          <a:xfrm>
            <a:off x="3663042" y="4522803"/>
            <a:ext cx="2128157" cy="205837"/>
          </a:xfrm>
        </p:spPr>
        <p:txBody>
          <a:bodyPr lIns="0" tIns="0" rIns="0" bIns="0" rtlCol="0">
            <a:noAutofit/>
          </a:bodyPr>
          <a:lstStyle>
            <a:lvl1pPr marL="0" indent="0">
              <a:lnSpc>
                <a:spcPct val="100000"/>
              </a:lnSpc>
              <a:spcBef>
                <a:spcPts val="400"/>
              </a:spcBef>
              <a:buNone/>
              <a:defRPr sz="1800" b="1" i="0">
                <a:solidFill>
                  <a:schemeClr val="tx2"/>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dirty="0"/>
              <a:t>クリックして編集する </a:t>
            </a:r>
          </a:p>
        </p:txBody>
      </p:sp>
      <p:cxnSp>
        <p:nvCxnSpPr>
          <p:cNvPr id="26" name="直線​​コネクタ(S)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テキスト プレースホルダー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rtlCol="0">
            <a:noAutofit/>
          </a:bodyPr>
          <a:lstStyle>
            <a:lvl1pPr marL="0" indent="0">
              <a:lnSpc>
                <a:spcPct val="100000"/>
              </a:lnSpc>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28" name="テキスト プレースホルダー 29">
            <a:extLst>
              <a:ext uri="{FF2B5EF4-FFF2-40B4-BE49-F238E27FC236}">
                <a16:creationId xmlns:a16="http://schemas.microsoft.com/office/drawing/2014/main" id="{DD138509-2AA1-D540-90D6-288474956619}"/>
              </a:ext>
            </a:extLst>
          </p:cNvPr>
          <p:cNvSpPr>
            <a:spLocks noGrp="1"/>
          </p:cNvSpPr>
          <p:nvPr>
            <p:ph type="body" sz="quarter" idx="24" hasCustomPrompt="1"/>
          </p:nvPr>
        </p:nvSpPr>
        <p:spPr>
          <a:xfrm>
            <a:off x="6367054" y="4522803"/>
            <a:ext cx="2129245" cy="205837"/>
          </a:xfrm>
        </p:spPr>
        <p:txBody>
          <a:bodyPr lIns="0" tIns="0" rIns="0" bIns="0" rtlCol="0">
            <a:noAutofit/>
          </a:bodyPr>
          <a:lstStyle>
            <a:lvl1pPr marL="0" indent="0">
              <a:lnSpc>
                <a:spcPct val="100000"/>
              </a:lnSpc>
              <a:spcBef>
                <a:spcPts val="400"/>
              </a:spcBef>
              <a:buNone/>
              <a:defRPr sz="1800" b="1" i="0">
                <a:solidFill>
                  <a:schemeClr val="tx2"/>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dirty="0"/>
              <a:t>クリックして編集する </a:t>
            </a:r>
          </a:p>
        </p:txBody>
      </p:sp>
      <p:sp>
        <p:nvSpPr>
          <p:cNvPr id="2" name="日付プレースホルダー 1">
            <a:extLst>
              <a:ext uri="{FF2B5EF4-FFF2-40B4-BE49-F238E27FC236}">
                <a16:creationId xmlns:a16="http://schemas.microsoft.com/office/drawing/2014/main" id="{62655503-4608-4F79-A5D4-B2F67958F263}"/>
              </a:ext>
            </a:extLst>
          </p:cNvPr>
          <p:cNvSpPr>
            <a:spLocks noGrp="1"/>
          </p:cNvSpPr>
          <p:nvPr>
            <p:ph type="dt" sz="half" idx="25"/>
          </p:nvPr>
        </p:nvSpPr>
        <p:spPr/>
        <p:txBody>
          <a:bodyPr rtlCol="0"/>
          <a:lstStyle>
            <a:lvl1pPr>
              <a:defRPr>
                <a:latin typeface="Meiryo UI" panose="020B0604030504040204" pitchFamily="50" charset="-128"/>
                <a:ea typeface="Meiryo UI" panose="020B0604030504040204" pitchFamily="50" charset="-128"/>
              </a:defRPr>
            </a:lvl1pPr>
          </a:lstStyle>
          <a:p>
            <a:fld id="{5967A302-432B-4A62-A500-BAEA40EF838B}" type="datetime4">
              <a:rPr lang="ja-JP" altLang="en-US" smtClean="0"/>
              <a:t>2023年3月25日</a:t>
            </a:fld>
            <a:endParaRPr lang="ja-JP" altLang="en-US" dirty="0"/>
          </a:p>
        </p:txBody>
      </p:sp>
      <p:sp>
        <p:nvSpPr>
          <p:cNvPr id="3" name="フッター プレースホルダー 2">
            <a:extLst>
              <a:ext uri="{FF2B5EF4-FFF2-40B4-BE49-F238E27FC236}">
                <a16:creationId xmlns:a16="http://schemas.microsoft.com/office/drawing/2014/main" id="{9DAFA395-FE4C-4A99-A74E-57757D8473E1}"/>
              </a:ext>
            </a:extLst>
          </p:cNvPr>
          <p:cNvSpPr>
            <a:spLocks noGrp="1"/>
          </p:cNvSpPr>
          <p:nvPr>
            <p:ph type="ftr" sz="quarter" idx="26"/>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年次レビュー</a:t>
            </a:r>
            <a:endParaRPr lang="ja-JP" altLang="en-US" b="0" dirty="0"/>
          </a:p>
        </p:txBody>
      </p:sp>
      <p:sp>
        <p:nvSpPr>
          <p:cNvPr id="4" name="スライド番号プレースホルダー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rtlCol="0"/>
          <a:lstStyle>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ja-JP" altLang="en-US" dirty="0"/>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概要">
    <p:spTree>
      <p:nvGrpSpPr>
        <p:cNvPr id="1" name=""/>
        <p:cNvGrpSpPr/>
        <p:nvPr/>
      </p:nvGrpSpPr>
      <p:grpSpPr>
        <a:xfrm>
          <a:off x="0" y="0"/>
          <a:ext cx="0" cy="0"/>
          <a:chOff x="0" y="0"/>
          <a:chExt cx="0" cy="0"/>
        </a:xfrm>
      </p:grpSpPr>
      <p:grpSp>
        <p:nvGrpSpPr>
          <p:cNvPr id="13" name="グループ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フリーフォーム(F)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16" name="フリーフォーム(F)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19" name="フリーフォーム(F)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14" name="図プレースホルダー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9" name="タイトル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cxnSp>
        <p:nvCxnSpPr>
          <p:cNvPr id="17" name="直線​​コネクタ(S)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テキスト プレースホルダー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rtlCol="0">
            <a:noAutofit/>
          </a:bodyPr>
          <a:lstStyle>
            <a:lvl1pPr marL="0" indent="0">
              <a:lnSpc>
                <a:spcPct val="100000"/>
              </a:lnSpc>
              <a:buNone/>
              <a:defRPr sz="16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2" name="日付プレースホルダー 1">
            <a:extLst>
              <a:ext uri="{FF2B5EF4-FFF2-40B4-BE49-F238E27FC236}">
                <a16:creationId xmlns:a16="http://schemas.microsoft.com/office/drawing/2014/main" id="{CA64E0B3-57C5-4DAF-8531-F39610E77C09}"/>
              </a:ext>
            </a:extLst>
          </p:cNvPr>
          <p:cNvSpPr>
            <a:spLocks noGrp="1"/>
          </p:cNvSpPr>
          <p:nvPr>
            <p:ph type="dt" sz="half" idx="14"/>
          </p:nvPr>
        </p:nvSpPr>
        <p:spPr/>
        <p:txBody>
          <a:bodyPr rtlCol="0"/>
          <a:lstStyle>
            <a:lvl1pPr>
              <a:defRPr>
                <a:latin typeface="Meiryo UI" panose="020B0604030504040204" pitchFamily="50" charset="-128"/>
                <a:ea typeface="Meiryo UI" panose="020B0604030504040204" pitchFamily="50" charset="-128"/>
              </a:defRPr>
            </a:lvl1pPr>
          </a:lstStyle>
          <a:p>
            <a:fld id="{9ECF9585-80F6-476E-8B21-88C3199F0E34}" type="datetime4">
              <a:rPr lang="ja-JP" altLang="en-US" smtClean="0"/>
              <a:t>2023年3月25日</a:t>
            </a:fld>
            <a:endParaRPr lang="ja-JP" altLang="en-US" dirty="0"/>
          </a:p>
        </p:txBody>
      </p:sp>
      <p:sp>
        <p:nvSpPr>
          <p:cNvPr id="3" name="フッター プレースホルダー 2">
            <a:extLst>
              <a:ext uri="{FF2B5EF4-FFF2-40B4-BE49-F238E27FC236}">
                <a16:creationId xmlns:a16="http://schemas.microsoft.com/office/drawing/2014/main" id="{B7E0EC46-C626-4D58-AB64-0B3B850D1482}"/>
              </a:ext>
            </a:extLst>
          </p:cNvPr>
          <p:cNvSpPr>
            <a:spLocks noGrp="1"/>
          </p:cNvSpPr>
          <p:nvPr>
            <p:ph type="ftr" sz="quarter" idx="15"/>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年次レビュー</a:t>
            </a:r>
            <a:endParaRPr lang="ja-JP" altLang="en-US" b="0" dirty="0"/>
          </a:p>
        </p:txBody>
      </p:sp>
      <p:sp>
        <p:nvSpPr>
          <p:cNvPr id="4" name="スライド番号プレースホルダー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rtlCol="0"/>
          <a:lstStyle>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ja-JP" altLang="en-US" dirty="0"/>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休憩">
    <p:bg>
      <p:bgPr>
        <a:solidFill>
          <a:schemeClr val="tx1"/>
        </a:solidFill>
        <a:effectLst/>
      </p:bgPr>
    </p:bg>
    <p:spTree>
      <p:nvGrpSpPr>
        <p:cNvPr id="1" name=""/>
        <p:cNvGrpSpPr/>
        <p:nvPr/>
      </p:nvGrpSpPr>
      <p:grpSpPr>
        <a:xfrm>
          <a:off x="0" y="0"/>
          <a:ext cx="0" cy="0"/>
          <a:chOff x="0" y="0"/>
          <a:chExt cx="0" cy="0"/>
        </a:xfrm>
      </p:grpSpPr>
      <p:sp>
        <p:nvSpPr>
          <p:cNvPr id="21" name="図プレースホルダー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18" name="タイトル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rtlCol="0" anchor="b" anchorCtr="0">
            <a:normAutofit/>
          </a:bodyPr>
          <a:lstStyle>
            <a:lvl1pPr>
              <a:defRPr sz="4100" b="1" i="0" baseline="0">
                <a:solidFill>
                  <a:schemeClr val="tx1"/>
                </a:solidFill>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cxnSp>
        <p:nvCxnSpPr>
          <p:cNvPr id="20" name="直線​​コネクタ(S)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グループ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フリーフォーム(F)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4" name="フリーフォーム(F)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5" name="フリーフォーム(F)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グラフ">
    <p:bg>
      <p:bgPr>
        <a:solidFill>
          <a:schemeClr val="tx1"/>
        </a:solidFill>
        <a:effectLst/>
      </p:bgPr>
    </p:bg>
    <p:spTree>
      <p:nvGrpSpPr>
        <p:cNvPr id="1" name=""/>
        <p:cNvGrpSpPr/>
        <p:nvPr/>
      </p:nvGrpSpPr>
      <p:grpSpPr>
        <a:xfrm>
          <a:off x="0" y="0"/>
          <a:ext cx="0" cy="0"/>
          <a:chOff x="0" y="0"/>
          <a:chExt cx="0" cy="0"/>
        </a:xfrm>
      </p:grpSpPr>
      <p:sp>
        <p:nvSpPr>
          <p:cNvPr id="6" name="グラフ プレースホルダー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rtlCol="0"/>
          <a:lstStyle>
            <a:lvl1pPr>
              <a:defRPr>
                <a:solidFill>
                  <a:schemeClr val="tx1"/>
                </a:solidFill>
              </a:defRPr>
            </a:lvl1pPr>
          </a:lstStyle>
          <a:p>
            <a:pPr rtl="0"/>
            <a:r>
              <a:rPr lang="ja-JP" altLang="en-US" noProof="0"/>
              <a:t>グラフを追加</a:t>
            </a:r>
          </a:p>
        </p:txBody>
      </p:sp>
      <p:sp>
        <p:nvSpPr>
          <p:cNvPr id="16" name="タイトル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ja-JP" altLang="en-US" noProof="0"/>
              <a:t>クリックして編集する </a:t>
            </a:r>
          </a:p>
        </p:txBody>
      </p:sp>
      <p:sp>
        <p:nvSpPr>
          <p:cNvPr id="2" name="日付プレースホルダー 1">
            <a:extLst>
              <a:ext uri="{FF2B5EF4-FFF2-40B4-BE49-F238E27FC236}">
                <a16:creationId xmlns:a16="http://schemas.microsoft.com/office/drawing/2014/main" id="{371012B1-809A-45CE-9FED-46D08DC8C42B}"/>
              </a:ext>
            </a:extLst>
          </p:cNvPr>
          <p:cNvSpPr>
            <a:spLocks noGrp="1"/>
          </p:cNvSpPr>
          <p:nvPr>
            <p:ph type="dt" sz="half" idx="11"/>
          </p:nvPr>
        </p:nvSpPr>
        <p:spPr/>
        <p:txBody>
          <a:bodyPr rtlCol="0"/>
          <a:lstStyle/>
          <a:p>
            <a:pPr rtl="0"/>
            <a:fld id="{6ED3DBA6-8FDE-4076-8861-61A64D344176}" type="datetime4">
              <a:rPr lang="ja-JP" altLang="en-US" noProof="0" smtClean="0">
                <a:latin typeface="+mn-lt"/>
              </a:rPr>
              <a:t>2023年3月25日</a:t>
            </a:fld>
            <a:endParaRPr lang="ja-JP" altLang="en-US" noProof="0">
              <a:latin typeface="+mn-lt"/>
            </a:endParaRPr>
          </a:p>
        </p:txBody>
      </p:sp>
      <p:sp>
        <p:nvSpPr>
          <p:cNvPr id="3" name="フッター プレースホルダー 2">
            <a:extLst>
              <a:ext uri="{FF2B5EF4-FFF2-40B4-BE49-F238E27FC236}">
                <a16:creationId xmlns:a16="http://schemas.microsoft.com/office/drawing/2014/main" id="{3FB6FA27-6601-4107-A3C9-808CB4430246}"/>
              </a:ext>
            </a:extLst>
          </p:cNvPr>
          <p:cNvSpPr>
            <a:spLocks noGrp="1"/>
          </p:cNvSpPr>
          <p:nvPr>
            <p:ph type="ftr" sz="quarter" idx="12"/>
          </p:nvPr>
        </p:nvSpPr>
        <p:spPr/>
        <p:txBody>
          <a:bodyPr rtlCol="0"/>
          <a:lstStyle/>
          <a:p>
            <a:pPr rtl="0"/>
            <a:r>
              <a:rPr lang="ja-JP" altLang="en-US" noProof="0"/>
              <a:t>年次レビュー</a:t>
            </a:r>
            <a:endParaRPr lang="ja-JP" altLang="en-US" b="0" noProof="0"/>
          </a:p>
        </p:txBody>
      </p:sp>
      <p:sp>
        <p:nvSpPr>
          <p:cNvPr id="4" name="スライド番号プレースホルダー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rtlCol="0"/>
          <a:lstStyle/>
          <a:p>
            <a:pPr rtl="0"/>
            <a:fld id="{294A09A9-5501-47C1-A89A-A340965A2BE2}" type="slidenum">
              <a:rPr lang="en-US" altLang="ja-JP" noProof="0" smtClean="0"/>
              <a:pPr/>
              <a:t>‹#›</a:t>
            </a:fld>
            <a:endParaRPr lang="ja-JP" altLang="en-US" noProof="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表">
    <p:bg>
      <p:bgPr>
        <a:solidFill>
          <a:schemeClr val="tx1"/>
        </a:solidFill>
        <a:effectLst/>
      </p:bgPr>
    </p:bg>
    <p:spTree>
      <p:nvGrpSpPr>
        <p:cNvPr id="1" name=""/>
        <p:cNvGrpSpPr/>
        <p:nvPr/>
      </p:nvGrpSpPr>
      <p:grpSpPr>
        <a:xfrm>
          <a:off x="0" y="0"/>
          <a:ext cx="0" cy="0"/>
          <a:chOff x="0" y="0"/>
          <a:chExt cx="0" cy="0"/>
        </a:xfrm>
      </p:grpSpPr>
      <p:sp>
        <p:nvSpPr>
          <p:cNvPr id="16" name="タイトル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ja-JP" altLang="en-US" noProof="0"/>
              <a:t>クリックして編集する </a:t>
            </a:r>
          </a:p>
        </p:txBody>
      </p:sp>
      <p:sp>
        <p:nvSpPr>
          <p:cNvPr id="9" name="表プレースホルダー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rtlCol="0"/>
          <a:lstStyle/>
          <a:p>
            <a:pPr rtl="0"/>
            <a:r>
              <a:rPr lang="ja-JP" altLang="en-US" noProof="0"/>
              <a:t>表を追加</a:t>
            </a:r>
          </a:p>
        </p:txBody>
      </p:sp>
      <p:sp>
        <p:nvSpPr>
          <p:cNvPr id="2" name="日付プレースホルダー 1">
            <a:extLst>
              <a:ext uri="{FF2B5EF4-FFF2-40B4-BE49-F238E27FC236}">
                <a16:creationId xmlns:a16="http://schemas.microsoft.com/office/drawing/2014/main" id="{9B2411D2-78FE-46C1-9EA9-C6A882903B53}"/>
              </a:ext>
            </a:extLst>
          </p:cNvPr>
          <p:cNvSpPr>
            <a:spLocks noGrp="1"/>
          </p:cNvSpPr>
          <p:nvPr>
            <p:ph type="dt" sz="half" idx="11"/>
          </p:nvPr>
        </p:nvSpPr>
        <p:spPr/>
        <p:txBody>
          <a:bodyPr rtlCol="0"/>
          <a:lstStyle/>
          <a:p>
            <a:pPr rtl="0"/>
            <a:fld id="{6511271A-F729-4BA5-B69E-03C9D181F13B}" type="datetime4">
              <a:rPr lang="ja-JP" altLang="en-US" noProof="0" smtClean="0">
                <a:latin typeface="+mn-lt"/>
              </a:rPr>
              <a:t>2023年3月25日</a:t>
            </a:fld>
            <a:endParaRPr lang="ja-JP" altLang="en-US" noProof="0">
              <a:latin typeface="+mn-lt"/>
            </a:endParaRPr>
          </a:p>
        </p:txBody>
      </p:sp>
      <p:sp>
        <p:nvSpPr>
          <p:cNvPr id="3" name="フッター プレースホルダー 2">
            <a:extLst>
              <a:ext uri="{FF2B5EF4-FFF2-40B4-BE49-F238E27FC236}">
                <a16:creationId xmlns:a16="http://schemas.microsoft.com/office/drawing/2014/main" id="{C04DAF8F-82DB-4DBE-9041-71217A4516CB}"/>
              </a:ext>
            </a:extLst>
          </p:cNvPr>
          <p:cNvSpPr>
            <a:spLocks noGrp="1"/>
          </p:cNvSpPr>
          <p:nvPr>
            <p:ph type="ftr" sz="quarter" idx="12"/>
          </p:nvPr>
        </p:nvSpPr>
        <p:spPr/>
        <p:txBody>
          <a:bodyPr rtlCol="0"/>
          <a:lstStyle/>
          <a:p>
            <a:pPr rtl="0"/>
            <a:r>
              <a:rPr lang="ja-JP" altLang="en-US" noProof="0"/>
              <a:t>年次レビュー</a:t>
            </a:r>
            <a:endParaRPr lang="ja-JP" altLang="en-US" b="0" noProof="0"/>
          </a:p>
        </p:txBody>
      </p:sp>
      <p:sp>
        <p:nvSpPr>
          <p:cNvPr id="4" name="スライド番号プレースホルダー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rtlCol="0"/>
          <a:lstStyle/>
          <a:p>
            <a:pPr rtl="0"/>
            <a:fld id="{294A09A9-5501-47C1-A89A-A340965A2BE2}" type="slidenum">
              <a:rPr lang="en-US" altLang="ja-JP" noProof="0" smtClean="0"/>
              <a:pPr/>
              <a:t>‹#›</a:t>
            </a:fld>
            <a:endParaRPr lang="ja-JP" altLang="en-US" noProof="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引用文">
    <p:bg>
      <p:bgPr>
        <a:solidFill>
          <a:schemeClr val="tx1"/>
        </a:solidFill>
        <a:effectLst/>
      </p:bgPr>
    </p:bg>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rtlCol="0" anchor="t" anchorCtr="0">
            <a:normAutofit/>
          </a:bodyPr>
          <a:lstStyle>
            <a:lvl1pPr>
              <a:lnSpc>
                <a:spcPct val="100000"/>
              </a:lnSpc>
              <a:defRPr sz="2800" b="0" i="0">
                <a:solidFill>
                  <a:schemeClr val="bg1"/>
                </a:solidFill>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sp>
        <p:nvSpPr>
          <p:cNvPr id="10" name="テキスト ボックス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pPr rtl="0"/>
            <a:r>
              <a:rPr lang="en-US" altLang="ja-JP" sz="20000" b="1" noProof="0" dirty="0">
                <a:solidFill>
                  <a:schemeClr val="bg1"/>
                </a:solidFill>
                <a:latin typeface="Meiryo UI" panose="020B0604030504040204" pitchFamily="50" charset="-128"/>
                <a:ea typeface="Meiryo UI" panose="020B0604030504040204" pitchFamily="50" charset="-128"/>
              </a:rPr>
              <a:t>"</a:t>
            </a:r>
          </a:p>
        </p:txBody>
      </p:sp>
      <p:grpSp>
        <p:nvGrpSpPr>
          <p:cNvPr id="18" name="グループ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オートシェイプ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0" name="フリーフォーム(F)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1" name="フリーフォーム(F)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2" name="フリーフォーム(F)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3" name="フリーフォーム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grpSp>
        <p:nvGrpSpPr>
          <p:cNvPr id="24" name="グループ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フリーフォーム(F)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 name="フリーフォーム(F)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 name="フリーフォーム(F)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チーム">
    <p:bg>
      <p:bgPr>
        <a:solidFill>
          <a:schemeClr val="tx1"/>
        </a:solidFill>
        <a:effectLst/>
      </p:bgPr>
    </p:bg>
    <p:spTree>
      <p:nvGrpSpPr>
        <p:cNvPr id="1" name=""/>
        <p:cNvGrpSpPr/>
        <p:nvPr/>
      </p:nvGrpSpPr>
      <p:grpSpPr>
        <a:xfrm>
          <a:off x="0" y="0"/>
          <a:ext cx="0" cy="0"/>
          <a:chOff x="0" y="0"/>
          <a:chExt cx="0" cy="0"/>
        </a:xfrm>
      </p:grpSpPr>
      <p:grpSp>
        <p:nvGrpSpPr>
          <p:cNvPr id="25" name="グループ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フリーフォーム(F)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 name="フリーフォーム(F)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 name="フリーフォーム(F)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38" name="図プレースホルダー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61" name="タイトル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rtlCol="0" anchor="b" anchorCtr="0">
            <a:normAutofit/>
          </a:bodyPr>
          <a:lstStyle>
            <a:lvl1pPr>
              <a:defRPr sz="4400" b="1" i="0">
                <a:solidFill>
                  <a:schemeClr val="bg1"/>
                </a:solidFill>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cxnSp>
        <p:nvCxnSpPr>
          <p:cNvPr id="62" name="直線​​コネクタ(S)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図プレースホルダー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72" name="テキスト プレースホルダー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rtlCol="0">
            <a:noAutofit/>
          </a:bodyPr>
          <a:lstStyle>
            <a:lvl1pPr marL="0" indent="0">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73" name="テキスト プレースホルダー 29">
            <a:extLst>
              <a:ext uri="{FF2B5EF4-FFF2-40B4-BE49-F238E27FC236}">
                <a16:creationId xmlns:a16="http://schemas.microsoft.com/office/drawing/2014/main" id="{2F3D441E-DFB1-084B-8192-C6CBECCA40B9}"/>
              </a:ext>
            </a:extLst>
          </p:cNvPr>
          <p:cNvSpPr>
            <a:spLocks noGrp="1"/>
          </p:cNvSpPr>
          <p:nvPr>
            <p:ph type="body" sz="quarter" idx="11" hasCustomPrompt="1"/>
          </p:nvPr>
        </p:nvSpPr>
        <p:spPr>
          <a:xfrm>
            <a:off x="952500" y="4986745"/>
            <a:ext cx="2133600" cy="205837"/>
          </a:xfrm>
        </p:spPr>
        <p:txBody>
          <a:bodyPr lIns="0" tIns="0" rIns="0" bIns="0" rtlCol="0">
            <a:noAutofit/>
          </a:bodyPr>
          <a:lstStyle>
            <a:lvl1pPr marL="0" indent="0">
              <a:spcBef>
                <a:spcPts val="400"/>
              </a:spcBef>
              <a:buNone/>
              <a:defRPr sz="1800" b="1" i="0" spc="0" baseline="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dirty="0"/>
              <a:t>クリックして編集する </a:t>
            </a:r>
          </a:p>
        </p:txBody>
      </p:sp>
      <p:sp>
        <p:nvSpPr>
          <p:cNvPr id="74" name="テキスト プレースホルダー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rtlCol="0">
            <a:noAutofit/>
          </a:bodyPr>
          <a:lstStyle>
            <a:lvl1pPr marL="0" indent="0">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75" name="テキスト プレースホルダー 29">
            <a:extLst>
              <a:ext uri="{FF2B5EF4-FFF2-40B4-BE49-F238E27FC236}">
                <a16:creationId xmlns:a16="http://schemas.microsoft.com/office/drawing/2014/main" id="{63C1927C-E23B-204E-9F3A-2A67D2BF702C}"/>
              </a:ext>
            </a:extLst>
          </p:cNvPr>
          <p:cNvSpPr>
            <a:spLocks noGrp="1"/>
          </p:cNvSpPr>
          <p:nvPr>
            <p:ph type="body" sz="quarter" idx="15" hasCustomPrompt="1"/>
          </p:nvPr>
        </p:nvSpPr>
        <p:spPr>
          <a:xfrm>
            <a:off x="3663042" y="4986745"/>
            <a:ext cx="2128157" cy="205837"/>
          </a:xfrm>
        </p:spPr>
        <p:txBody>
          <a:bodyPr lIns="0" tIns="0" rIns="0" bIns="0" rtlCol="0">
            <a:noAutofit/>
          </a:bodyPr>
          <a:lstStyle>
            <a:lvl1pPr marL="0" indent="0">
              <a:spcBef>
                <a:spcPts val="400"/>
              </a:spcBef>
              <a:buNone/>
              <a:defRPr sz="1800" b="1" i="0" spc="0" baseline="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dirty="0"/>
              <a:t>クリックして編集する </a:t>
            </a:r>
          </a:p>
        </p:txBody>
      </p:sp>
      <p:sp>
        <p:nvSpPr>
          <p:cNvPr id="76" name="テキスト プレースホルダー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rtlCol="0">
            <a:noAutofit/>
          </a:bodyPr>
          <a:lstStyle>
            <a:lvl1pPr marL="0" indent="0">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77" name="テキスト プレースホルダー 29">
            <a:extLst>
              <a:ext uri="{FF2B5EF4-FFF2-40B4-BE49-F238E27FC236}">
                <a16:creationId xmlns:a16="http://schemas.microsoft.com/office/drawing/2014/main" id="{C9FEF82E-4E9C-8343-9D36-C4A00D7137CC}"/>
              </a:ext>
            </a:extLst>
          </p:cNvPr>
          <p:cNvSpPr>
            <a:spLocks noGrp="1"/>
          </p:cNvSpPr>
          <p:nvPr>
            <p:ph type="body" sz="quarter" idx="31" hasCustomPrompt="1"/>
          </p:nvPr>
        </p:nvSpPr>
        <p:spPr>
          <a:xfrm>
            <a:off x="6367054" y="4986745"/>
            <a:ext cx="2129245" cy="205837"/>
          </a:xfrm>
        </p:spPr>
        <p:txBody>
          <a:bodyPr lIns="0" tIns="0" rIns="0" bIns="0" rtlCol="0">
            <a:noAutofit/>
          </a:bodyPr>
          <a:lstStyle>
            <a:lvl1pPr marL="0" indent="0">
              <a:spcBef>
                <a:spcPts val="400"/>
              </a:spcBef>
              <a:buNone/>
              <a:defRPr sz="1800" b="1" i="0" spc="0" baseline="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dirty="0"/>
              <a:t>クリックして編集する </a:t>
            </a:r>
          </a:p>
        </p:txBody>
      </p:sp>
      <p:sp>
        <p:nvSpPr>
          <p:cNvPr id="78" name="テキスト プレースホルダー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rtlCol="0">
            <a:noAutofit/>
          </a:bodyPr>
          <a:lstStyle>
            <a:lvl1pPr marL="0" indent="0">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マスター テキストの書式設定</a:t>
            </a:r>
          </a:p>
        </p:txBody>
      </p:sp>
      <p:sp>
        <p:nvSpPr>
          <p:cNvPr id="79" name="テキスト プレースホルダー 29">
            <a:extLst>
              <a:ext uri="{FF2B5EF4-FFF2-40B4-BE49-F238E27FC236}">
                <a16:creationId xmlns:a16="http://schemas.microsoft.com/office/drawing/2014/main" id="{5F6C1E52-E2B6-5F45-A863-5BB35ABAFCD6}"/>
              </a:ext>
            </a:extLst>
          </p:cNvPr>
          <p:cNvSpPr>
            <a:spLocks noGrp="1"/>
          </p:cNvSpPr>
          <p:nvPr>
            <p:ph type="body" sz="quarter" idx="21" hasCustomPrompt="1"/>
          </p:nvPr>
        </p:nvSpPr>
        <p:spPr>
          <a:xfrm>
            <a:off x="9110254" y="4986745"/>
            <a:ext cx="2129245" cy="205837"/>
          </a:xfrm>
        </p:spPr>
        <p:txBody>
          <a:bodyPr lIns="0" tIns="0" rIns="0" bIns="0" rtlCol="0">
            <a:noAutofit/>
          </a:bodyPr>
          <a:lstStyle>
            <a:lvl1pPr marL="0" indent="0">
              <a:spcBef>
                <a:spcPts val="400"/>
              </a:spcBef>
              <a:buNone/>
              <a:defRPr sz="1800" b="1" i="0" spc="0" baseline="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dirty="0"/>
              <a:t>クリックして編集する </a:t>
            </a:r>
          </a:p>
        </p:txBody>
      </p:sp>
      <p:grpSp>
        <p:nvGrpSpPr>
          <p:cNvPr id="23" name="グループ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オートシェイプ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 name="フリーフォーム(F)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 name="フリーフォーム(F)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 name="フリーフォーム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 name="フリーフォーム(F)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66" name="図プレースホルダー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69" name="図プレースホルダー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アイコンをクリックして図を追加</a:t>
            </a:r>
            <a:endParaRPr lang="ja-JP" altLang="en-US" noProof="0" dirty="0"/>
          </a:p>
        </p:txBody>
      </p:sp>
      <p:sp>
        <p:nvSpPr>
          <p:cNvPr id="2" name="日付プレースホルダー 1">
            <a:extLst>
              <a:ext uri="{FF2B5EF4-FFF2-40B4-BE49-F238E27FC236}">
                <a16:creationId xmlns:a16="http://schemas.microsoft.com/office/drawing/2014/main" id="{8ED89364-B1CB-4E72-A6BB-95A34B50661C}"/>
              </a:ext>
            </a:extLst>
          </p:cNvPr>
          <p:cNvSpPr>
            <a:spLocks noGrp="1"/>
          </p:cNvSpPr>
          <p:nvPr>
            <p:ph type="dt" sz="half" idx="32"/>
          </p:nvPr>
        </p:nvSpPr>
        <p:spPr/>
        <p:txBody>
          <a:bodyPr rtlCol="0"/>
          <a:lstStyle>
            <a:lvl1pPr>
              <a:defRPr>
                <a:latin typeface="Meiryo UI" panose="020B0604030504040204" pitchFamily="50" charset="-128"/>
                <a:ea typeface="Meiryo UI" panose="020B0604030504040204" pitchFamily="50" charset="-128"/>
              </a:defRPr>
            </a:lvl1pPr>
          </a:lstStyle>
          <a:p>
            <a:fld id="{2D36C342-C4F5-482F-A746-ED03C445583C}" type="datetime4">
              <a:rPr lang="ja-JP" altLang="en-US" smtClean="0"/>
              <a:t>2023年3月25日</a:t>
            </a:fld>
            <a:endParaRPr lang="ja-JP" altLang="en-US" dirty="0"/>
          </a:p>
        </p:txBody>
      </p:sp>
      <p:sp>
        <p:nvSpPr>
          <p:cNvPr id="3" name="フッター プレースホルダー 2">
            <a:extLst>
              <a:ext uri="{FF2B5EF4-FFF2-40B4-BE49-F238E27FC236}">
                <a16:creationId xmlns:a16="http://schemas.microsoft.com/office/drawing/2014/main" id="{8E09328F-B310-4BF3-883E-BA9A39676AF2}"/>
              </a:ext>
            </a:extLst>
          </p:cNvPr>
          <p:cNvSpPr>
            <a:spLocks noGrp="1"/>
          </p:cNvSpPr>
          <p:nvPr>
            <p:ph type="ftr" sz="quarter" idx="33"/>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年次レビュー</a:t>
            </a:r>
            <a:endParaRPr lang="ja-JP" altLang="en-US" b="0" dirty="0"/>
          </a:p>
        </p:txBody>
      </p:sp>
      <p:sp>
        <p:nvSpPr>
          <p:cNvPr id="4" name="スライド番号プレースホルダー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rtlCol="0"/>
          <a:lstStyle>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ja-JP" altLang="en-US" dirty="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ムライン ">
    <p:bg>
      <p:bgPr>
        <a:solidFill>
          <a:schemeClr val="tx1"/>
        </a:solidFill>
        <a:effectLst/>
      </p:bgPr>
    </p:bg>
    <p:spTree>
      <p:nvGrpSpPr>
        <p:cNvPr id="1" name=""/>
        <p:cNvGrpSpPr/>
        <p:nvPr/>
      </p:nvGrpSpPr>
      <p:grpSpPr>
        <a:xfrm>
          <a:off x="0" y="0"/>
          <a:ext cx="0" cy="0"/>
          <a:chOff x="0" y="0"/>
          <a:chExt cx="0" cy="0"/>
        </a:xfrm>
      </p:grpSpPr>
      <p:cxnSp>
        <p:nvCxnSpPr>
          <p:cNvPr id="21" name="直線​​コネクタ(S)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直線​​コネクタ(S)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直線​​コネクタ(S)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タイトル 1">
            <a:extLst>
              <a:ext uri="{FF2B5EF4-FFF2-40B4-BE49-F238E27FC236}">
                <a16:creationId xmlns:a16="http://schemas.microsoft.com/office/drawing/2014/main" id="{46EEE005-F78A-9D4F-B159-964376C387DD}"/>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eiryo UI" panose="020B0604030504040204" pitchFamily="50" charset="-128"/>
                <a:ea typeface="Meiryo UI" panose="020B0604030504040204" pitchFamily="50" charset="-128"/>
              </a:defRPr>
            </a:lvl1pPr>
          </a:lstStyle>
          <a:p>
            <a:pPr rtl="0"/>
            <a:r>
              <a:rPr lang="ja-JP" altLang="en-US" noProof="0"/>
              <a:t>クリックして編集する </a:t>
            </a:r>
          </a:p>
        </p:txBody>
      </p:sp>
      <p:sp>
        <p:nvSpPr>
          <p:cNvPr id="96" name="テキスト プレースホルダー 29">
            <a:extLst>
              <a:ext uri="{FF2B5EF4-FFF2-40B4-BE49-F238E27FC236}">
                <a16:creationId xmlns:a16="http://schemas.microsoft.com/office/drawing/2014/main" id="{FC61536F-8EA7-5A48-AF76-8B0E251BD8CB}"/>
              </a:ext>
            </a:extLst>
          </p:cNvPr>
          <p:cNvSpPr>
            <a:spLocks noGrp="1"/>
          </p:cNvSpPr>
          <p:nvPr>
            <p:ph type="body" sz="quarter" idx="12" hasCustomPrompt="1"/>
          </p:nvPr>
        </p:nvSpPr>
        <p:spPr>
          <a:xfrm>
            <a:off x="1296955" y="2934856"/>
            <a:ext cx="2133600" cy="369332"/>
          </a:xfrm>
          <a:ln>
            <a:noFill/>
          </a:ln>
        </p:spPr>
        <p:txBody>
          <a:bodyPr lIns="0" tIns="0" rIns="0" bIns="0" rtlCol="0">
            <a:noAutofit/>
          </a:bodyPr>
          <a:lstStyle>
            <a:lvl1pPr marL="0" indent="0">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クリックして編集する </a:t>
            </a:r>
          </a:p>
        </p:txBody>
      </p:sp>
      <p:sp>
        <p:nvSpPr>
          <p:cNvPr id="97" name="テキスト プレースホルダー 29">
            <a:extLst>
              <a:ext uri="{FF2B5EF4-FFF2-40B4-BE49-F238E27FC236}">
                <a16:creationId xmlns:a16="http://schemas.microsoft.com/office/drawing/2014/main" id="{64FFD994-BD97-ED49-8607-286ECBB1CDA3}"/>
              </a:ext>
            </a:extLst>
          </p:cNvPr>
          <p:cNvSpPr>
            <a:spLocks noGrp="1"/>
          </p:cNvSpPr>
          <p:nvPr>
            <p:ph type="body" sz="quarter" idx="11" hasCustomPrompt="1"/>
          </p:nvPr>
        </p:nvSpPr>
        <p:spPr>
          <a:xfrm>
            <a:off x="1296955" y="2568686"/>
            <a:ext cx="2133600" cy="205837"/>
          </a:xfrm>
          <a:ln>
            <a:noFill/>
          </a:ln>
        </p:spPr>
        <p:txBody>
          <a:bodyPr lIns="0" tIns="0" rIns="0" bIns="0" rtlCol="0">
            <a:noAutofit/>
          </a:bodyPr>
          <a:lstStyle>
            <a:lvl1pPr marL="0" indent="0">
              <a:spcBef>
                <a:spcPts val="400"/>
              </a:spcBef>
              <a:buNone/>
              <a:defRPr sz="1800" b="1" i="0" spc="0" baseline="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クリックして編集する </a:t>
            </a:r>
          </a:p>
        </p:txBody>
      </p:sp>
      <p:sp>
        <p:nvSpPr>
          <p:cNvPr id="102" name="テキスト プレースホルダー 29">
            <a:extLst>
              <a:ext uri="{FF2B5EF4-FFF2-40B4-BE49-F238E27FC236}">
                <a16:creationId xmlns:a16="http://schemas.microsoft.com/office/drawing/2014/main" id="{D1ADE805-BFBC-ED47-B9CB-6CB2FF02E868}"/>
              </a:ext>
            </a:extLst>
          </p:cNvPr>
          <p:cNvSpPr>
            <a:spLocks noGrp="1"/>
          </p:cNvSpPr>
          <p:nvPr>
            <p:ph type="body" sz="quarter" idx="30" hasCustomPrompt="1"/>
          </p:nvPr>
        </p:nvSpPr>
        <p:spPr>
          <a:xfrm>
            <a:off x="3897799" y="5087328"/>
            <a:ext cx="2133600" cy="369332"/>
          </a:xfrm>
          <a:ln>
            <a:noFill/>
          </a:ln>
        </p:spPr>
        <p:txBody>
          <a:bodyPr lIns="0" tIns="0" rIns="0" bIns="0" rtlCol="0">
            <a:noAutofit/>
          </a:bodyPr>
          <a:lstStyle>
            <a:lvl1pPr marL="0" indent="0">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クリックして編集する </a:t>
            </a:r>
          </a:p>
        </p:txBody>
      </p:sp>
      <p:sp>
        <p:nvSpPr>
          <p:cNvPr id="103" name="テキスト プレースホルダー 29">
            <a:extLst>
              <a:ext uri="{FF2B5EF4-FFF2-40B4-BE49-F238E27FC236}">
                <a16:creationId xmlns:a16="http://schemas.microsoft.com/office/drawing/2014/main" id="{334A3589-641F-F547-891B-149579153B75}"/>
              </a:ext>
            </a:extLst>
          </p:cNvPr>
          <p:cNvSpPr>
            <a:spLocks noGrp="1"/>
          </p:cNvSpPr>
          <p:nvPr>
            <p:ph type="body" sz="quarter" idx="31" hasCustomPrompt="1"/>
          </p:nvPr>
        </p:nvSpPr>
        <p:spPr>
          <a:xfrm>
            <a:off x="3897799" y="4701908"/>
            <a:ext cx="2133600" cy="205837"/>
          </a:xfrm>
          <a:ln>
            <a:noFill/>
          </a:ln>
        </p:spPr>
        <p:txBody>
          <a:bodyPr vert="horz" lIns="0" tIns="0" rIns="0" bIns="0" rtlCol="0">
            <a:noAutofit/>
          </a:bodyPr>
          <a:lstStyle>
            <a:lvl1pPr marL="0" indent="0">
              <a:spcBef>
                <a:spcPts val="400"/>
              </a:spcBef>
              <a:buNone/>
              <a:defRPr lang="en-US" sz="1800" b="1" spc="0" baseline="0" dirty="0">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marL="0" lvl="0" indent="0" rtl="0">
              <a:spcBef>
                <a:spcPts val="400"/>
              </a:spcBef>
              <a:buNone/>
            </a:pPr>
            <a:r>
              <a:rPr lang="ja-JP" altLang="en-US" noProof="0"/>
              <a:t>クリックして編集する </a:t>
            </a:r>
          </a:p>
        </p:txBody>
      </p:sp>
      <p:sp>
        <p:nvSpPr>
          <p:cNvPr id="106" name="テキスト プレースホルダー 29">
            <a:extLst>
              <a:ext uri="{FF2B5EF4-FFF2-40B4-BE49-F238E27FC236}">
                <a16:creationId xmlns:a16="http://schemas.microsoft.com/office/drawing/2014/main" id="{A63F8454-D12E-A641-ABD0-8977D3F5EC05}"/>
              </a:ext>
            </a:extLst>
          </p:cNvPr>
          <p:cNvSpPr>
            <a:spLocks noGrp="1"/>
          </p:cNvSpPr>
          <p:nvPr>
            <p:ph type="body" sz="quarter" idx="32" hasCustomPrompt="1"/>
          </p:nvPr>
        </p:nvSpPr>
        <p:spPr>
          <a:xfrm>
            <a:off x="9001711" y="5087328"/>
            <a:ext cx="2133600" cy="369332"/>
          </a:xfrm>
          <a:ln>
            <a:noFill/>
          </a:ln>
        </p:spPr>
        <p:txBody>
          <a:bodyPr lIns="0" tIns="0" rIns="0" bIns="0" rtlCol="0">
            <a:noAutofit/>
          </a:bodyPr>
          <a:lstStyle>
            <a:lvl1pPr marL="0" indent="0">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クリックして編集する </a:t>
            </a:r>
          </a:p>
        </p:txBody>
      </p:sp>
      <p:sp>
        <p:nvSpPr>
          <p:cNvPr id="107" name="テキスト プレースホルダー 29">
            <a:extLst>
              <a:ext uri="{FF2B5EF4-FFF2-40B4-BE49-F238E27FC236}">
                <a16:creationId xmlns:a16="http://schemas.microsoft.com/office/drawing/2014/main" id="{F35AA15D-DBAD-9840-8764-A5B6D486A234}"/>
              </a:ext>
            </a:extLst>
          </p:cNvPr>
          <p:cNvSpPr>
            <a:spLocks noGrp="1"/>
          </p:cNvSpPr>
          <p:nvPr>
            <p:ph type="body" sz="quarter" idx="33" hasCustomPrompt="1"/>
          </p:nvPr>
        </p:nvSpPr>
        <p:spPr>
          <a:xfrm>
            <a:off x="9001711" y="4701908"/>
            <a:ext cx="2133600" cy="205837"/>
          </a:xfrm>
          <a:ln>
            <a:noFill/>
          </a:ln>
        </p:spPr>
        <p:txBody>
          <a:bodyPr vert="horz" lIns="0" tIns="0" rIns="0" bIns="0" rtlCol="0">
            <a:noAutofit/>
          </a:bodyPr>
          <a:lstStyle>
            <a:lvl1pPr marL="0" indent="0">
              <a:spcBef>
                <a:spcPts val="400"/>
              </a:spcBef>
              <a:buNone/>
              <a:defRPr lang="en-US" sz="1800" b="1" spc="0" baseline="0" dirty="0">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marL="0" lvl="0" indent="0" rtl="0">
              <a:spcBef>
                <a:spcPts val="400"/>
              </a:spcBef>
              <a:buNone/>
            </a:pPr>
            <a:r>
              <a:rPr lang="ja-JP" altLang="en-US" noProof="0"/>
              <a:t>クリックして編集する </a:t>
            </a:r>
          </a:p>
        </p:txBody>
      </p:sp>
      <p:sp>
        <p:nvSpPr>
          <p:cNvPr id="108" name="テキスト プレースホルダー 29">
            <a:extLst>
              <a:ext uri="{FF2B5EF4-FFF2-40B4-BE49-F238E27FC236}">
                <a16:creationId xmlns:a16="http://schemas.microsoft.com/office/drawing/2014/main" id="{8357CA0F-1A55-B145-8305-562F0DF22543}"/>
              </a:ext>
            </a:extLst>
          </p:cNvPr>
          <p:cNvSpPr>
            <a:spLocks noGrp="1"/>
          </p:cNvSpPr>
          <p:nvPr>
            <p:ph type="body" sz="quarter" idx="34" hasCustomPrompt="1"/>
          </p:nvPr>
        </p:nvSpPr>
        <p:spPr>
          <a:xfrm>
            <a:off x="6438143" y="2934856"/>
            <a:ext cx="2133600" cy="369332"/>
          </a:xfrm>
          <a:ln>
            <a:noFill/>
          </a:ln>
        </p:spPr>
        <p:txBody>
          <a:bodyPr lIns="0" tIns="0" rIns="0" bIns="0" rtlCol="0">
            <a:noAutofit/>
          </a:bodyPr>
          <a:lstStyle>
            <a:lvl1pPr marL="0" indent="0">
              <a:buNone/>
              <a:defRPr sz="1400" b="0" i="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クリックして編集する </a:t>
            </a:r>
          </a:p>
        </p:txBody>
      </p:sp>
      <p:sp>
        <p:nvSpPr>
          <p:cNvPr id="109" name="テキスト プレースホルダー 29">
            <a:extLst>
              <a:ext uri="{FF2B5EF4-FFF2-40B4-BE49-F238E27FC236}">
                <a16:creationId xmlns:a16="http://schemas.microsoft.com/office/drawing/2014/main" id="{D6C49F6F-AF28-8942-8442-8F54A1DC388B}"/>
              </a:ext>
            </a:extLst>
          </p:cNvPr>
          <p:cNvSpPr>
            <a:spLocks noGrp="1"/>
          </p:cNvSpPr>
          <p:nvPr>
            <p:ph type="body" sz="quarter" idx="35" hasCustomPrompt="1"/>
          </p:nvPr>
        </p:nvSpPr>
        <p:spPr>
          <a:xfrm>
            <a:off x="6438143" y="2568686"/>
            <a:ext cx="2133600" cy="205837"/>
          </a:xfrm>
          <a:ln>
            <a:noFill/>
          </a:ln>
        </p:spPr>
        <p:txBody>
          <a:bodyPr lIns="0" tIns="0" rIns="0" bIns="0" rtlCol="0">
            <a:noAutofit/>
          </a:bodyPr>
          <a:lstStyle>
            <a:lvl1pPr marL="0" indent="0">
              <a:spcBef>
                <a:spcPts val="400"/>
              </a:spcBef>
              <a:buNone/>
              <a:defRPr sz="1800" b="1" i="0" spc="0" baseline="0">
                <a:solidFill>
                  <a:schemeClr val="bg1"/>
                </a:solidFill>
                <a:latin typeface="Meiryo UI" panose="020B0604030504040204" pitchFamily="50" charset="-128"/>
                <a:ea typeface="Meiryo UI" panose="020B0604030504040204" pitchFamily="50" charset="-128"/>
              </a:defRPr>
            </a:lvl1pPr>
            <a:lvl2pPr>
              <a:defRPr sz="4000"/>
            </a:lvl2pPr>
            <a:lvl3pPr>
              <a:defRPr sz="4000"/>
            </a:lvl3pPr>
            <a:lvl4pPr>
              <a:defRPr sz="4000"/>
            </a:lvl4pPr>
            <a:lvl5pPr>
              <a:defRPr sz="4000"/>
            </a:lvl5pPr>
          </a:lstStyle>
          <a:p>
            <a:pPr lvl="0" rtl="0"/>
            <a:r>
              <a:rPr lang="ja-JP" altLang="en-US" noProof="0"/>
              <a:t>クリックして編集する </a:t>
            </a:r>
          </a:p>
        </p:txBody>
      </p:sp>
      <p:cxnSp>
        <p:nvCxnSpPr>
          <p:cNvPr id="8" name="直線​​コネクタ(S)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長方形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47" name="長方形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7" name="長方形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9" name="長方形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21DC2552-C347-4C3D-8C92-4A6981227C0E}"/>
              </a:ext>
            </a:extLst>
          </p:cNvPr>
          <p:cNvSpPr>
            <a:spLocks noGrp="1"/>
          </p:cNvSpPr>
          <p:nvPr>
            <p:ph type="dt" sz="half" idx="36"/>
          </p:nvPr>
        </p:nvSpPr>
        <p:spPr/>
        <p:txBody>
          <a:bodyPr rtlCol="0"/>
          <a:lstStyle>
            <a:lvl1pPr>
              <a:defRPr>
                <a:latin typeface="Meiryo UI" panose="020B0604030504040204" pitchFamily="50" charset="-128"/>
                <a:ea typeface="Meiryo UI" panose="020B0604030504040204" pitchFamily="50" charset="-128"/>
              </a:defRPr>
            </a:lvl1pPr>
          </a:lstStyle>
          <a:p>
            <a:fld id="{BBD5884D-B723-471F-A6C2-7662BCCBB1C4}" type="datetime4">
              <a:rPr lang="ja-JP" altLang="en-US" smtClean="0"/>
              <a:t>2023年3月25日</a:t>
            </a:fld>
            <a:endParaRPr lang="ja-JP" altLang="en-US"/>
          </a:p>
        </p:txBody>
      </p:sp>
      <p:sp>
        <p:nvSpPr>
          <p:cNvPr id="3" name="フッター プレースホルダー 2">
            <a:extLst>
              <a:ext uri="{FF2B5EF4-FFF2-40B4-BE49-F238E27FC236}">
                <a16:creationId xmlns:a16="http://schemas.microsoft.com/office/drawing/2014/main" id="{A5B7C35C-F3E4-4522-8711-16E4F9052C2C}"/>
              </a:ext>
            </a:extLst>
          </p:cNvPr>
          <p:cNvSpPr>
            <a:spLocks noGrp="1"/>
          </p:cNvSpPr>
          <p:nvPr>
            <p:ph type="ftr" sz="quarter" idx="37"/>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年次レビュー</a:t>
            </a:r>
            <a:endParaRPr lang="ja-JP" altLang="en-US" b="0"/>
          </a:p>
        </p:txBody>
      </p:sp>
      <p:sp>
        <p:nvSpPr>
          <p:cNvPr id="4" name="スライド番号プレースホルダー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ja-JP" altLang="en-US"/>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12" name="タイトル プレースホルダー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pPr rtl="0"/>
            <a:r>
              <a:rPr lang="ja-JP" altLang="en-US" noProof="0"/>
              <a:t>マスター タイトルの書式設定</a:t>
            </a:r>
          </a:p>
        </p:txBody>
      </p:sp>
      <p:sp>
        <p:nvSpPr>
          <p:cNvPr id="30" name="日付プレースホルダー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eiryo UI" panose="020B0604030504040204" pitchFamily="50" charset="-128"/>
                <a:ea typeface="Meiryo UI" panose="020B0604030504040204" pitchFamily="50" charset="-128"/>
              </a:defRPr>
            </a:lvl1pPr>
          </a:lstStyle>
          <a:p>
            <a:fld id="{C91C54CD-BC43-4144-B566-6AF11FD2B060}" type="datetime4">
              <a:rPr lang="ja-JP" altLang="en-US" smtClean="0">
                <a:latin typeface="Meiryo UI" panose="020B0604030504040204" pitchFamily="50" charset="-128"/>
                <a:ea typeface="Meiryo UI" panose="020B0604030504040204" pitchFamily="50" charset="-128"/>
              </a:rPr>
              <a:t>2023年3月25日</a:t>
            </a:fld>
            <a:endParaRPr lang="ja-JP" altLang="en-US" dirty="0">
              <a:latin typeface="Meiryo UI" panose="020B0604030504040204" pitchFamily="50" charset="-128"/>
              <a:ea typeface="Meiryo UI" panose="020B0604030504040204" pitchFamily="50" charset="-128"/>
            </a:endParaRPr>
          </a:p>
        </p:txBody>
      </p:sp>
      <p:sp>
        <p:nvSpPr>
          <p:cNvPr id="31" name="フッター プレースホルダー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1" i="0">
                <a:solidFill>
                  <a:schemeClr val="bg1"/>
                </a:solidFill>
                <a:latin typeface="Meiryo UI" panose="020B0604030504040204" pitchFamily="50" charset="-128"/>
                <a:ea typeface="Meiryo UI" panose="020B0604030504040204" pitchFamily="50" charset="-128"/>
              </a:defRPr>
            </a:lvl1pPr>
          </a:lstStyle>
          <a:p>
            <a:r>
              <a:rPr lang="ja-JP" altLang="en-US"/>
              <a:t>年次レビュー</a:t>
            </a:r>
            <a:endParaRPr lang="ja-JP" altLang="en-US">
              <a:latin typeface="Meiryo UI" panose="020B0604030504040204" pitchFamily="50" charset="-128"/>
              <a:ea typeface="Meiryo UI" panose="020B0604030504040204" pitchFamily="50" charset="-128"/>
            </a:endParaRPr>
          </a:p>
        </p:txBody>
      </p:sp>
      <p:sp>
        <p:nvSpPr>
          <p:cNvPr id="32" name="スライド番号プレースホルダー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kumimoji="1" sz="4400" b="1" i="0" kern="1200" spc="100" baseline="0">
          <a:solidFill>
            <a:schemeClr val="bg1"/>
          </a:solidFill>
          <a:latin typeface="Meiryo UI" panose="020B0604030504040204" pitchFamily="50" charset="-128"/>
          <a:ea typeface="Meiryo UI" panose="020B0604030504040204" pitchFamily="50"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https://www.kana-kango.or.jp/homevisit/station-all/" TargetMode="External"/><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hyperlink" Target="https://www.kanagawa-stkyougikai.jp/search/"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3E168C-8042-5B4E-A5A4-A5BF693AE2D6}"/>
              </a:ext>
            </a:extLst>
          </p:cNvPr>
          <p:cNvSpPr>
            <a:spLocks noGrp="1"/>
          </p:cNvSpPr>
          <p:nvPr>
            <p:ph type="ctrTitle"/>
          </p:nvPr>
        </p:nvSpPr>
        <p:spPr>
          <a:xfrm>
            <a:off x="5200728" y="1696304"/>
            <a:ext cx="5491571" cy="1514019"/>
          </a:xfrm>
        </p:spPr>
        <p:txBody>
          <a:bodyPr rtlCol="0"/>
          <a:lstStyle/>
          <a:p>
            <a:pPr rtl="0"/>
            <a:r>
              <a:rPr lang="ja-JP" altLang="en-US" dirty="0"/>
              <a:t>訪問看護の実際</a:t>
            </a:r>
            <a:endParaRPr lang="ja-JP" altLang="en-US" dirty="0">
              <a:latin typeface="Meiryo UI" panose="020B0604030504040204" pitchFamily="50" charset="-128"/>
              <a:ea typeface="Meiryo UI" panose="020B0604030504040204" pitchFamily="50" charset="-128"/>
            </a:endParaRPr>
          </a:p>
        </p:txBody>
      </p:sp>
      <p:sp>
        <p:nvSpPr>
          <p:cNvPr id="3" name="テキスト プレースホルダー 2">
            <a:extLst>
              <a:ext uri="{FF2B5EF4-FFF2-40B4-BE49-F238E27FC236}">
                <a16:creationId xmlns:a16="http://schemas.microsoft.com/office/drawing/2014/main" id="{F18E61D8-31A3-2D45-8E25-CBE846E26E1C}"/>
              </a:ext>
            </a:extLst>
          </p:cNvPr>
          <p:cNvSpPr>
            <a:spLocks noGrp="1"/>
          </p:cNvSpPr>
          <p:nvPr>
            <p:ph type="body" sz="quarter" idx="11"/>
          </p:nvPr>
        </p:nvSpPr>
        <p:spPr>
          <a:xfrm>
            <a:off x="6367055" y="4549553"/>
            <a:ext cx="5491570" cy="953337"/>
          </a:xfrm>
        </p:spPr>
        <p:txBody>
          <a:bodyPr rtlCol="0"/>
          <a:lstStyle/>
          <a:p>
            <a:pPr rtl="0"/>
            <a:r>
              <a:rPr lang="ja-JP" altLang="en-US" b="1" dirty="0">
                <a:latin typeface="Meiryo UI" panose="020B0604030504040204" pitchFamily="50" charset="-128"/>
                <a:ea typeface="Meiryo UI" panose="020B0604030504040204" pitchFamily="50" charset="-128"/>
              </a:rPr>
              <a:t>おひさま訪問看護ステーション</a:t>
            </a:r>
          </a:p>
          <a:p>
            <a:pPr rtl="0"/>
            <a:r>
              <a:rPr lang="ja-JP" altLang="en-US" dirty="0"/>
              <a:t>　中村　あや子</a:t>
            </a:r>
            <a:endParaRPr lang="ja-JP" altLang="en-US" dirty="0">
              <a:latin typeface="Meiryo UI" panose="020B0604030504040204" pitchFamily="50" charset="-128"/>
              <a:ea typeface="Meiryo UI" panose="020B0604030504040204" pitchFamily="50" charset="-128"/>
            </a:endParaRPr>
          </a:p>
          <a:p>
            <a:pPr rtl="0"/>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2023</a:t>
            </a:r>
            <a:r>
              <a:rPr lang="ja-JP" altLang="en-US" dirty="0">
                <a:latin typeface="Meiryo UI" panose="020B0604030504040204" pitchFamily="50" charset="-128"/>
                <a:ea typeface="Meiryo UI" panose="020B0604030504040204" pitchFamily="50" charset="-128"/>
              </a:rPr>
              <a:t>年 </a:t>
            </a:r>
            <a:r>
              <a:rPr lang="en-US" altLang="ja-JP" dirty="0"/>
              <a:t>3</a:t>
            </a:r>
            <a:r>
              <a:rPr lang="ja-JP" altLang="en-US" dirty="0">
                <a:latin typeface="Meiryo UI" panose="020B0604030504040204" pitchFamily="50" charset="-128"/>
                <a:ea typeface="Meiryo UI" panose="020B0604030504040204" pitchFamily="50" charset="-128"/>
              </a:rPr>
              <a:t>月 </a:t>
            </a:r>
            <a:r>
              <a:rPr lang="en-US" altLang="ja-JP" dirty="0"/>
              <a:t>20</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日 　北ブロック多職種連携研修会</a:t>
            </a:r>
          </a:p>
          <a:p>
            <a:pPr rtl="0"/>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339315B-8AAE-A946-ABBF-894F2E4B1338}"/>
              </a:ext>
            </a:extLst>
          </p:cNvPr>
          <p:cNvSpPr>
            <a:spLocks noGrp="1"/>
          </p:cNvSpPr>
          <p:nvPr>
            <p:ph type="title"/>
          </p:nvPr>
        </p:nvSpPr>
        <p:spPr>
          <a:xfrm>
            <a:off x="964023" y="879063"/>
            <a:ext cx="8081654" cy="610863"/>
          </a:xfrm>
        </p:spPr>
        <p:txBody>
          <a:bodyPr rtlCol="0">
            <a:normAutofit/>
          </a:bodyPr>
          <a:lstStyle/>
          <a:p>
            <a:pPr rtl="0"/>
            <a:r>
              <a:rPr lang="ja-JP" altLang="en-US" dirty="0">
                <a:latin typeface="Meiryo UI" panose="020B0604030504040204" pitchFamily="50" charset="-128"/>
              </a:rPr>
              <a:t>訪問看護対象者　</a:t>
            </a:r>
            <a:r>
              <a:rPr lang="ja-JP" altLang="en-US" sz="2800" dirty="0">
                <a:latin typeface="Meiryo UI" panose="020B0604030504040204" pitchFamily="50" charset="-128"/>
              </a:rPr>
              <a:t>（</a:t>
            </a:r>
            <a:r>
              <a:rPr lang="en-US" altLang="ja-JP" sz="2800" dirty="0">
                <a:latin typeface="Meiryo UI" panose="020B0604030504040204" pitchFamily="50" charset="-128"/>
              </a:rPr>
              <a:t>23</a:t>
            </a:r>
            <a:r>
              <a:rPr lang="ja-JP" altLang="en-US" sz="2800" dirty="0">
                <a:latin typeface="Meiryo UI" panose="020B0604030504040204" pitchFamily="50" charset="-128"/>
              </a:rPr>
              <a:t>年</a:t>
            </a:r>
            <a:r>
              <a:rPr lang="en-US" altLang="ja-JP" sz="2800" dirty="0">
                <a:latin typeface="Meiryo UI" panose="020B0604030504040204" pitchFamily="50" charset="-128"/>
              </a:rPr>
              <a:t>3</a:t>
            </a:r>
            <a:r>
              <a:rPr lang="ja-JP" altLang="en-US" sz="2800" dirty="0">
                <a:latin typeface="Meiryo UI" panose="020B0604030504040204" pitchFamily="50" charset="-128"/>
              </a:rPr>
              <a:t>月）</a:t>
            </a:r>
            <a:endParaRPr lang="ja-JP" altLang="en-US" sz="2800" dirty="0">
              <a:latin typeface="Meiryo UI" panose="020B0604030504040204" pitchFamily="50" charset="-128"/>
              <a:ea typeface="Meiryo UI" panose="020B0604030504040204" pitchFamily="50" charset="-128"/>
            </a:endParaRPr>
          </a:p>
        </p:txBody>
      </p:sp>
      <p:sp>
        <p:nvSpPr>
          <p:cNvPr id="6" name="スライド番号プレースホルダー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rtlCol="0"/>
          <a:lstStyle/>
          <a:p>
            <a:pPr rtl="0"/>
            <a:fld id="{294A09A9-5501-47C1-A89A-A340965A2BE2}" type="slidenum">
              <a:rPr lang="en-US" altLang="ja-JP" smtClean="0">
                <a:latin typeface="Meiryo UI" panose="020B0604030504040204" pitchFamily="50" charset="-128"/>
                <a:ea typeface="Meiryo UI" panose="020B0604030504040204" pitchFamily="50" charset="-128"/>
              </a:rPr>
              <a:pPr rtl="0"/>
              <a:t>10</a:t>
            </a:fld>
            <a:endParaRPr lang="ja-JP" altLang="en-US" dirty="0">
              <a:latin typeface="Meiryo UI" panose="020B0604030504040204" pitchFamily="50" charset="-128"/>
              <a:ea typeface="Meiryo UI" panose="020B0604030504040204" pitchFamily="50" charset="-128"/>
            </a:endParaRPr>
          </a:p>
        </p:txBody>
      </p:sp>
      <p:graphicFrame>
        <p:nvGraphicFramePr>
          <p:cNvPr id="2" name="グラフ 1">
            <a:extLst>
              <a:ext uri="{FF2B5EF4-FFF2-40B4-BE49-F238E27FC236}">
                <a16:creationId xmlns:a16="http://schemas.microsoft.com/office/drawing/2014/main" id="{3E4EF233-41BE-2F6C-E5B3-D7287BDDFAEA}"/>
              </a:ext>
            </a:extLst>
          </p:cNvPr>
          <p:cNvGraphicFramePr>
            <a:graphicFrameLocks/>
          </p:cNvGraphicFramePr>
          <p:nvPr>
            <p:extLst>
              <p:ext uri="{D42A27DB-BD31-4B8C-83A1-F6EECF244321}">
                <p14:modId xmlns:p14="http://schemas.microsoft.com/office/powerpoint/2010/main" val="3371324027"/>
              </p:ext>
            </p:extLst>
          </p:nvPr>
        </p:nvGraphicFramePr>
        <p:xfrm>
          <a:off x="1882600" y="1648672"/>
          <a:ext cx="8081653" cy="47508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48430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吹き出し: 円形 7">
            <a:extLst>
              <a:ext uri="{FF2B5EF4-FFF2-40B4-BE49-F238E27FC236}">
                <a16:creationId xmlns:a16="http://schemas.microsoft.com/office/drawing/2014/main" id="{69F867C0-47C9-51B8-3296-C050D4F0ED9C}"/>
              </a:ext>
            </a:extLst>
          </p:cNvPr>
          <p:cNvSpPr/>
          <p:nvPr/>
        </p:nvSpPr>
        <p:spPr>
          <a:xfrm>
            <a:off x="8704143" y="2479085"/>
            <a:ext cx="3376942" cy="1541635"/>
          </a:xfrm>
          <a:prstGeom prst="wedgeEllipseCallout">
            <a:avLst>
              <a:gd name="adj1" fmla="val -70699"/>
              <a:gd name="adj2" fmla="val -66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C3269824-0220-C624-6875-A7752BAE4FAC}"/>
              </a:ext>
            </a:extLst>
          </p:cNvPr>
          <p:cNvSpPr txBox="1"/>
          <p:nvPr/>
        </p:nvSpPr>
        <p:spPr>
          <a:xfrm>
            <a:off x="952500" y="1684294"/>
            <a:ext cx="2179999" cy="369332"/>
          </a:xfrm>
          <a:prstGeom prst="rect">
            <a:avLst/>
          </a:prstGeom>
          <a:solidFill>
            <a:schemeClr val="tx1"/>
          </a:solidFill>
        </p:spPr>
        <p:txBody>
          <a:bodyPr wrap="square" rtlCol="0">
            <a:spAutoFit/>
          </a:bodyPr>
          <a:lstStyle/>
          <a:p>
            <a:endParaRPr kumimoji="1" lang="ja-JP" altLang="en-US" dirty="0"/>
          </a:p>
        </p:txBody>
      </p:sp>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952500" y="500231"/>
            <a:ext cx="6203693" cy="843654"/>
          </a:xfrm>
        </p:spPr>
        <p:txBody>
          <a:bodyPr rtlCol="0">
            <a:normAutofit/>
          </a:bodyPr>
          <a:lstStyle/>
          <a:p>
            <a:pPr rtl="0"/>
            <a:r>
              <a:rPr lang="ja-JP" altLang="en-US" dirty="0">
                <a:latin typeface="Meiryo UI" panose="020B0604030504040204" pitchFamily="50" charset="-128"/>
                <a:ea typeface="Meiryo UI" panose="020B0604030504040204" pitchFamily="50" charset="-128"/>
              </a:rPr>
              <a:t>訪問看護の導入の流れ</a:t>
            </a: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8747759" y="2964137"/>
            <a:ext cx="3634719" cy="697451"/>
          </a:xfrm>
        </p:spPr>
        <p:txBody>
          <a:bodyPr rtlCol="0"/>
          <a:lstStyle/>
          <a:p>
            <a:pPr rtl="0"/>
            <a:r>
              <a:rPr lang="ja-JP" altLang="en-US" sz="2800" dirty="0">
                <a:latin typeface="Meiryo UI" panose="020B0604030504040204" pitchFamily="50" charset="-128"/>
                <a:ea typeface="Meiryo UI" panose="020B0604030504040204" pitchFamily="50" charset="-128"/>
              </a:rPr>
              <a:t>入口はどこでも良い！</a:t>
            </a:r>
          </a:p>
        </p:txBody>
      </p:sp>
      <p:sp>
        <p:nvSpPr>
          <p:cNvPr id="48" name="テキスト プレースホルダー 47">
            <a:extLst>
              <a:ext uri="{FF2B5EF4-FFF2-40B4-BE49-F238E27FC236}">
                <a16:creationId xmlns:a16="http://schemas.microsoft.com/office/drawing/2014/main" id="{CEBFC0C0-C506-47F0-AE21-8A46DB86644A}"/>
              </a:ext>
            </a:extLst>
          </p:cNvPr>
          <p:cNvSpPr>
            <a:spLocks noGrp="1"/>
          </p:cNvSpPr>
          <p:nvPr>
            <p:ph type="body" sz="quarter" idx="15"/>
          </p:nvPr>
        </p:nvSpPr>
        <p:spPr>
          <a:xfrm>
            <a:off x="2222366" y="1713971"/>
            <a:ext cx="6046348" cy="918401"/>
          </a:xfrm>
          <a:solidFill>
            <a:schemeClr val="accent2">
              <a:lumMod val="20000"/>
              <a:lumOff val="80000"/>
            </a:schemeClr>
          </a:solidFill>
          <a:ln w="38100">
            <a:solidFill>
              <a:schemeClr val="accent2">
                <a:lumMod val="75000"/>
              </a:schemeClr>
            </a:solidFill>
          </a:ln>
        </p:spPr>
        <p:txBody>
          <a:bodyPr rtlCol="0"/>
          <a:lstStyle/>
          <a:p>
            <a:pPr rtl="0"/>
            <a:r>
              <a:rPr lang="ja-JP" altLang="en-US" sz="2800" dirty="0">
                <a:latin typeface="Meiryo UI" panose="020B0604030504040204" pitchFamily="50" charset="-128"/>
                <a:ea typeface="Meiryo UI" panose="020B0604030504040204" pitchFamily="50" charset="-128"/>
              </a:rPr>
              <a:t>医療機関・ケアマネージャー</a:t>
            </a:r>
            <a:r>
              <a:rPr lang="ja-JP" altLang="en-US" sz="2800" dirty="0"/>
              <a:t>等</a:t>
            </a:r>
            <a:r>
              <a:rPr lang="ja-JP" altLang="en-US" sz="2800" dirty="0">
                <a:latin typeface="Meiryo UI" panose="020B0604030504040204" pitchFamily="50" charset="-128"/>
                <a:ea typeface="Meiryo UI" panose="020B0604030504040204" pitchFamily="50" charset="-128"/>
              </a:rPr>
              <a:t>からの依頼</a:t>
            </a:r>
            <a:endParaRPr lang="en-US" altLang="ja-JP" sz="2800" dirty="0">
              <a:latin typeface="Meiryo UI" panose="020B0604030504040204" pitchFamily="50" charset="-128"/>
              <a:ea typeface="Meiryo UI" panose="020B0604030504040204" pitchFamily="50" charset="-128"/>
            </a:endParaRPr>
          </a:p>
          <a:p>
            <a:pPr rtl="0"/>
            <a:r>
              <a:rPr lang="ja-JP" altLang="en-US" sz="2800" dirty="0"/>
              <a:t>本人・知人・家族からの相談</a:t>
            </a:r>
            <a:endParaRPr lang="en-US" altLang="ja-JP" sz="2800" dirty="0">
              <a:latin typeface="Meiryo UI" panose="020B0604030504040204" pitchFamily="50" charset="-128"/>
              <a:ea typeface="Meiryo UI" panose="020B0604030504040204" pitchFamily="50" charset="-128"/>
            </a:endParaRPr>
          </a:p>
        </p:txBody>
      </p:sp>
      <p:sp>
        <p:nvSpPr>
          <p:cNvPr id="10" name="テキスト プレースホルダー 47">
            <a:extLst>
              <a:ext uri="{FF2B5EF4-FFF2-40B4-BE49-F238E27FC236}">
                <a16:creationId xmlns:a16="http://schemas.microsoft.com/office/drawing/2014/main" id="{F7CAEC8C-01D9-179C-C466-E6EE86DF34A7}"/>
              </a:ext>
            </a:extLst>
          </p:cNvPr>
          <p:cNvSpPr txBox="1">
            <a:spLocks/>
          </p:cNvSpPr>
          <p:nvPr/>
        </p:nvSpPr>
        <p:spPr>
          <a:xfrm>
            <a:off x="2222366" y="3034268"/>
            <a:ext cx="6046348" cy="561985"/>
          </a:xfrm>
          <a:prstGeom prst="rect">
            <a:avLst/>
          </a:prstGeom>
          <a:solidFill>
            <a:schemeClr val="accent2">
              <a:lumMod val="20000"/>
              <a:lumOff val="80000"/>
            </a:schemeClr>
          </a:solidFill>
          <a:ln w="38100">
            <a:solidFill>
              <a:schemeClr val="accent2">
                <a:lumMod val="75000"/>
              </a:schemeClr>
            </a:solid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800" dirty="0"/>
              <a:t>主治医へ指示書依頼・受理</a:t>
            </a:r>
            <a:endParaRPr lang="en-US" altLang="ja-JP" sz="2800" dirty="0"/>
          </a:p>
        </p:txBody>
      </p:sp>
      <p:sp>
        <p:nvSpPr>
          <p:cNvPr id="11" name="テキスト プレースホルダー 47">
            <a:extLst>
              <a:ext uri="{FF2B5EF4-FFF2-40B4-BE49-F238E27FC236}">
                <a16:creationId xmlns:a16="http://schemas.microsoft.com/office/drawing/2014/main" id="{B90B97F3-9BA9-B779-73B5-20F0D5C84E03}"/>
              </a:ext>
            </a:extLst>
          </p:cNvPr>
          <p:cNvSpPr txBox="1">
            <a:spLocks/>
          </p:cNvSpPr>
          <p:nvPr/>
        </p:nvSpPr>
        <p:spPr>
          <a:xfrm>
            <a:off x="2222366" y="3995969"/>
            <a:ext cx="2788468" cy="1745955"/>
          </a:xfrm>
          <a:prstGeom prst="rect">
            <a:avLst/>
          </a:prstGeom>
          <a:solidFill>
            <a:schemeClr val="accent2">
              <a:lumMod val="20000"/>
              <a:lumOff val="80000"/>
            </a:schemeClr>
          </a:solidFill>
          <a:ln w="38100">
            <a:solidFill>
              <a:schemeClr val="accent2">
                <a:lumMod val="75000"/>
              </a:schemeClr>
            </a:solid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b="1" dirty="0"/>
              <a:t>介護保険の場合</a:t>
            </a:r>
            <a:endParaRPr lang="en-US" altLang="ja-JP" b="1" dirty="0"/>
          </a:p>
          <a:p>
            <a:r>
              <a:rPr lang="ja-JP" altLang="en-US" sz="2800" dirty="0"/>
              <a:t>担当者会議</a:t>
            </a:r>
            <a:endParaRPr lang="en-US" altLang="ja-JP" sz="2800" dirty="0"/>
          </a:p>
          <a:p>
            <a:r>
              <a:rPr lang="ja-JP" altLang="en-US" sz="2800" dirty="0"/>
              <a:t>ケアプランの合意個別計画の立案</a:t>
            </a:r>
            <a:endParaRPr lang="en-US" altLang="ja-JP" sz="2800" dirty="0"/>
          </a:p>
        </p:txBody>
      </p:sp>
      <p:sp>
        <p:nvSpPr>
          <p:cNvPr id="13" name="テキスト プレースホルダー 47">
            <a:extLst>
              <a:ext uri="{FF2B5EF4-FFF2-40B4-BE49-F238E27FC236}">
                <a16:creationId xmlns:a16="http://schemas.microsoft.com/office/drawing/2014/main" id="{725F86AD-56CD-A3CB-B127-3E72613CC106}"/>
              </a:ext>
            </a:extLst>
          </p:cNvPr>
          <p:cNvSpPr txBox="1">
            <a:spLocks/>
          </p:cNvSpPr>
          <p:nvPr/>
        </p:nvSpPr>
        <p:spPr>
          <a:xfrm>
            <a:off x="5446263" y="3995823"/>
            <a:ext cx="2788468" cy="1745955"/>
          </a:xfrm>
          <a:prstGeom prst="rect">
            <a:avLst/>
          </a:prstGeom>
          <a:solidFill>
            <a:schemeClr val="accent2">
              <a:lumMod val="20000"/>
              <a:lumOff val="80000"/>
            </a:schemeClr>
          </a:solidFill>
          <a:ln w="38100">
            <a:solidFill>
              <a:schemeClr val="accent2">
                <a:lumMod val="75000"/>
              </a:schemeClr>
            </a:solid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b="1" dirty="0"/>
              <a:t>医療保険の場合</a:t>
            </a:r>
            <a:endParaRPr lang="en-US" altLang="ja-JP" b="1" dirty="0"/>
          </a:p>
          <a:p>
            <a:r>
              <a:rPr lang="ja-JP" altLang="en-US" sz="2800" dirty="0"/>
              <a:t>個別計画の立案</a:t>
            </a:r>
            <a:endParaRPr lang="en-US" altLang="ja-JP" sz="2800" dirty="0"/>
          </a:p>
          <a:p>
            <a:r>
              <a:rPr lang="en-US" altLang="ja-JP" dirty="0"/>
              <a:t>※</a:t>
            </a:r>
            <a:r>
              <a:rPr lang="ja-JP" altLang="en-US" dirty="0"/>
              <a:t>担当者会議、ケアプランの合意は必須ではない</a:t>
            </a:r>
            <a:endParaRPr lang="en-US" altLang="ja-JP" sz="2800" dirty="0"/>
          </a:p>
        </p:txBody>
      </p:sp>
      <p:sp>
        <p:nvSpPr>
          <p:cNvPr id="14" name="テキスト プレースホルダー 47">
            <a:extLst>
              <a:ext uri="{FF2B5EF4-FFF2-40B4-BE49-F238E27FC236}">
                <a16:creationId xmlns:a16="http://schemas.microsoft.com/office/drawing/2014/main" id="{4B471B63-833B-559B-0684-95F0B1443B83}"/>
              </a:ext>
            </a:extLst>
          </p:cNvPr>
          <p:cNvSpPr txBox="1">
            <a:spLocks/>
          </p:cNvSpPr>
          <p:nvPr/>
        </p:nvSpPr>
        <p:spPr>
          <a:xfrm>
            <a:off x="2332894" y="6133365"/>
            <a:ext cx="6046348" cy="561985"/>
          </a:xfrm>
          <a:prstGeom prst="rect">
            <a:avLst/>
          </a:prstGeom>
          <a:solidFill>
            <a:schemeClr val="accent2">
              <a:lumMod val="20000"/>
              <a:lumOff val="80000"/>
            </a:schemeClr>
          </a:solidFill>
          <a:ln w="38100">
            <a:solidFill>
              <a:schemeClr val="accent2">
                <a:lumMod val="75000"/>
              </a:schemeClr>
            </a:solid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800" dirty="0"/>
              <a:t>　　　　　　　　サービス開始</a:t>
            </a:r>
            <a:endParaRPr lang="en-US" altLang="ja-JP" sz="2800" dirty="0"/>
          </a:p>
        </p:txBody>
      </p:sp>
      <p:sp>
        <p:nvSpPr>
          <p:cNvPr id="15" name="矢印: 下 14">
            <a:extLst>
              <a:ext uri="{FF2B5EF4-FFF2-40B4-BE49-F238E27FC236}">
                <a16:creationId xmlns:a16="http://schemas.microsoft.com/office/drawing/2014/main" id="{11F18297-29D1-1900-6657-870379D614EE}"/>
              </a:ext>
            </a:extLst>
          </p:cNvPr>
          <p:cNvSpPr/>
          <p:nvPr/>
        </p:nvSpPr>
        <p:spPr>
          <a:xfrm>
            <a:off x="4789283" y="2716040"/>
            <a:ext cx="221551" cy="2864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52FD145E-8E04-C16C-E120-FD40908B2676}"/>
              </a:ext>
            </a:extLst>
          </p:cNvPr>
          <p:cNvSpPr/>
          <p:nvPr/>
        </p:nvSpPr>
        <p:spPr>
          <a:xfrm>
            <a:off x="3943570" y="3637072"/>
            <a:ext cx="221551" cy="2864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下 16">
            <a:extLst>
              <a:ext uri="{FF2B5EF4-FFF2-40B4-BE49-F238E27FC236}">
                <a16:creationId xmlns:a16="http://schemas.microsoft.com/office/drawing/2014/main" id="{22FD9092-2B61-4D38-0A63-F8F1AD106B41}"/>
              </a:ext>
            </a:extLst>
          </p:cNvPr>
          <p:cNvSpPr/>
          <p:nvPr/>
        </p:nvSpPr>
        <p:spPr>
          <a:xfrm>
            <a:off x="5985224" y="3656821"/>
            <a:ext cx="221551" cy="2864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下 20">
            <a:extLst>
              <a:ext uri="{FF2B5EF4-FFF2-40B4-BE49-F238E27FC236}">
                <a16:creationId xmlns:a16="http://schemas.microsoft.com/office/drawing/2014/main" id="{6B5D8B31-0B73-68EE-EDF7-D399A2F1BA54}"/>
              </a:ext>
            </a:extLst>
          </p:cNvPr>
          <p:cNvSpPr/>
          <p:nvPr/>
        </p:nvSpPr>
        <p:spPr>
          <a:xfrm>
            <a:off x="3943570" y="5794363"/>
            <a:ext cx="221551" cy="2864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下 21">
            <a:extLst>
              <a:ext uri="{FF2B5EF4-FFF2-40B4-BE49-F238E27FC236}">
                <a16:creationId xmlns:a16="http://schemas.microsoft.com/office/drawing/2014/main" id="{DBD8E25A-563A-883B-E791-8F9B9838F4A8}"/>
              </a:ext>
            </a:extLst>
          </p:cNvPr>
          <p:cNvSpPr/>
          <p:nvPr/>
        </p:nvSpPr>
        <p:spPr>
          <a:xfrm>
            <a:off x="5985224" y="5809322"/>
            <a:ext cx="221551" cy="2864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86324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339315B-8AAE-A946-ABBF-894F2E4B1338}"/>
              </a:ext>
            </a:extLst>
          </p:cNvPr>
          <p:cNvSpPr>
            <a:spLocks noGrp="1"/>
          </p:cNvSpPr>
          <p:nvPr>
            <p:ph type="title"/>
          </p:nvPr>
        </p:nvSpPr>
        <p:spPr>
          <a:xfrm>
            <a:off x="971550" y="624539"/>
            <a:ext cx="8081654" cy="610863"/>
          </a:xfrm>
        </p:spPr>
        <p:txBody>
          <a:bodyPr rtlCol="0">
            <a:normAutofit/>
          </a:bodyPr>
          <a:lstStyle/>
          <a:p>
            <a:pPr rtl="0"/>
            <a:r>
              <a:rPr lang="ja-JP" altLang="en-US" dirty="0">
                <a:latin typeface="Meiryo UI" panose="020B0604030504040204" pitchFamily="50" charset="-128"/>
              </a:rPr>
              <a:t>訪問看護依頼元</a:t>
            </a:r>
            <a:r>
              <a:rPr lang="ja-JP" altLang="en-US" sz="3600" dirty="0">
                <a:latin typeface="Meiryo UI" panose="020B0604030504040204" pitchFamily="50" charset="-128"/>
              </a:rPr>
              <a:t>（</a:t>
            </a:r>
            <a:r>
              <a:rPr lang="en-US" altLang="ja-JP" sz="3600" dirty="0">
                <a:latin typeface="Meiryo UI" panose="020B0604030504040204" pitchFamily="50" charset="-128"/>
              </a:rPr>
              <a:t>2022</a:t>
            </a:r>
            <a:r>
              <a:rPr lang="ja-JP" altLang="en-US" sz="3600" dirty="0">
                <a:latin typeface="Meiryo UI" panose="020B0604030504040204" pitchFamily="50" charset="-128"/>
              </a:rPr>
              <a:t>年度）</a:t>
            </a:r>
            <a:endParaRPr lang="ja-JP" altLang="en-US" sz="3600" dirty="0">
              <a:latin typeface="Meiryo UI" panose="020B0604030504040204" pitchFamily="50" charset="-128"/>
              <a:ea typeface="Meiryo UI" panose="020B0604030504040204" pitchFamily="50" charset="-128"/>
            </a:endParaRPr>
          </a:p>
        </p:txBody>
      </p:sp>
      <p:sp>
        <p:nvSpPr>
          <p:cNvPr id="6" name="スライド番号プレースホルダー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rtlCol="0"/>
          <a:lstStyle/>
          <a:p>
            <a:pPr rtl="0"/>
            <a:fld id="{294A09A9-5501-47C1-A89A-A340965A2BE2}" type="slidenum">
              <a:rPr lang="en-US" altLang="ja-JP" smtClean="0">
                <a:latin typeface="Meiryo UI" panose="020B0604030504040204" pitchFamily="50" charset="-128"/>
                <a:ea typeface="Meiryo UI" panose="020B0604030504040204" pitchFamily="50" charset="-128"/>
              </a:rPr>
              <a:pPr rtl="0"/>
              <a:t>12</a:t>
            </a:fld>
            <a:endParaRPr lang="ja-JP" altLang="en-US" dirty="0">
              <a:latin typeface="Meiryo UI" panose="020B0604030504040204" pitchFamily="50" charset="-128"/>
              <a:ea typeface="Meiryo UI" panose="020B0604030504040204" pitchFamily="50" charset="-128"/>
            </a:endParaRPr>
          </a:p>
        </p:txBody>
      </p:sp>
      <p:graphicFrame>
        <p:nvGraphicFramePr>
          <p:cNvPr id="10" name="グラフ プレースホルダー 9">
            <a:extLst>
              <a:ext uri="{FF2B5EF4-FFF2-40B4-BE49-F238E27FC236}">
                <a16:creationId xmlns:a16="http://schemas.microsoft.com/office/drawing/2014/main" id="{D1818953-0095-25C2-AC8E-2D13F84949E3}"/>
              </a:ext>
            </a:extLst>
          </p:cNvPr>
          <p:cNvGraphicFramePr>
            <a:graphicFrameLocks noGrp="1"/>
          </p:cNvGraphicFramePr>
          <p:nvPr>
            <p:ph type="chart" sz="quarter" idx="10"/>
            <p:extLst>
              <p:ext uri="{D42A27DB-BD31-4B8C-83A1-F6EECF244321}">
                <p14:modId xmlns:p14="http://schemas.microsoft.com/office/powerpoint/2010/main" val="4152242233"/>
              </p:ext>
            </p:extLst>
          </p:nvPr>
        </p:nvGraphicFramePr>
        <p:xfrm>
          <a:off x="952500" y="1938338"/>
          <a:ext cx="10352088" cy="4111625"/>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75E8538F-DFB9-6D53-A90F-3D5760149657}"/>
              </a:ext>
            </a:extLst>
          </p:cNvPr>
          <p:cNvSpPr txBox="1"/>
          <p:nvPr/>
        </p:nvSpPr>
        <p:spPr>
          <a:xfrm>
            <a:off x="9426804" y="2158739"/>
            <a:ext cx="1812695" cy="369332"/>
          </a:xfrm>
          <a:prstGeom prst="rect">
            <a:avLst/>
          </a:prstGeom>
          <a:noFill/>
        </p:spPr>
        <p:txBody>
          <a:bodyPr wrap="square" rtlCol="0">
            <a:spAutoFit/>
          </a:bodyPr>
          <a:lstStyle/>
          <a:p>
            <a:r>
              <a:rPr kumimoji="1" lang="ja-JP" altLang="en-US" dirty="0"/>
              <a:t>依頼数：</a:t>
            </a:r>
            <a:r>
              <a:rPr kumimoji="1" lang="en-US" altLang="ja-JP" dirty="0"/>
              <a:t>102</a:t>
            </a:r>
            <a:r>
              <a:rPr kumimoji="1" lang="ja-JP" altLang="en-US" dirty="0"/>
              <a:t>名</a:t>
            </a:r>
          </a:p>
        </p:txBody>
      </p:sp>
    </p:spTree>
    <p:extLst>
      <p:ext uri="{BB962C8B-B14F-4D97-AF65-F5344CB8AC3E}">
        <p14:creationId xmlns:p14="http://schemas.microsoft.com/office/powerpoint/2010/main" val="190948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プレースホルダー 47">
            <a:extLst>
              <a:ext uri="{FF2B5EF4-FFF2-40B4-BE49-F238E27FC236}">
                <a16:creationId xmlns:a16="http://schemas.microsoft.com/office/drawing/2014/main" id="{69140A5E-EA3E-5626-9739-7FFFE0A87F5F}"/>
              </a:ext>
            </a:extLst>
          </p:cNvPr>
          <p:cNvSpPr txBox="1">
            <a:spLocks/>
          </p:cNvSpPr>
          <p:nvPr/>
        </p:nvSpPr>
        <p:spPr>
          <a:xfrm>
            <a:off x="7788443" y="6336905"/>
            <a:ext cx="4042610" cy="31635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t>おひさま訪問看護　パンフレットより</a:t>
            </a:r>
          </a:p>
        </p:txBody>
      </p:sp>
      <p:sp>
        <p:nvSpPr>
          <p:cNvPr id="15" name="タイトル 1">
            <a:extLst>
              <a:ext uri="{FF2B5EF4-FFF2-40B4-BE49-F238E27FC236}">
                <a16:creationId xmlns:a16="http://schemas.microsoft.com/office/drawing/2014/main" id="{7699A1B0-A545-4E32-D87C-96364D8F5DC5}"/>
              </a:ext>
            </a:extLst>
          </p:cNvPr>
          <p:cNvSpPr>
            <a:spLocks noGrp="1"/>
          </p:cNvSpPr>
          <p:nvPr>
            <p:ph type="title"/>
          </p:nvPr>
        </p:nvSpPr>
        <p:spPr>
          <a:xfrm>
            <a:off x="838275" y="451359"/>
            <a:ext cx="4941477" cy="610863"/>
          </a:xfrm>
        </p:spPr>
        <p:txBody>
          <a:bodyPr rtlCol="0"/>
          <a:lstStyle/>
          <a:p>
            <a:pPr rtl="0"/>
            <a:r>
              <a:rPr lang="ja-JP" altLang="en-US" dirty="0"/>
              <a:t>訪問看護の業務</a:t>
            </a:r>
            <a:endParaRPr lang="ja-JP" altLang="en-US"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36F18511-8FDD-49C5-C488-5D342FDA4E1B}"/>
              </a:ext>
            </a:extLst>
          </p:cNvPr>
          <p:cNvSpPr/>
          <p:nvPr/>
        </p:nvSpPr>
        <p:spPr>
          <a:xfrm>
            <a:off x="707923" y="1578077"/>
            <a:ext cx="2831690" cy="61086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17A39D19-4A3F-31AD-F317-B709E0C14057}"/>
              </a:ext>
            </a:extLst>
          </p:cNvPr>
          <p:cNvPicPr>
            <a:picLocks noChangeAspect="1"/>
          </p:cNvPicPr>
          <p:nvPr/>
        </p:nvPicPr>
        <p:blipFill>
          <a:blip r:embed="rId3"/>
          <a:stretch>
            <a:fillRect/>
          </a:stretch>
        </p:blipFill>
        <p:spPr>
          <a:xfrm>
            <a:off x="2191111" y="1062222"/>
            <a:ext cx="5597332" cy="5624114"/>
          </a:xfrm>
          <a:prstGeom prst="rect">
            <a:avLst/>
          </a:prstGeom>
        </p:spPr>
      </p:pic>
    </p:spTree>
    <p:extLst>
      <p:ext uri="{BB962C8B-B14F-4D97-AF65-F5344CB8AC3E}">
        <p14:creationId xmlns:p14="http://schemas.microsoft.com/office/powerpoint/2010/main" val="1589746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rtlCol="0"/>
          <a:lstStyle/>
          <a:p>
            <a:pPr rtl="0"/>
            <a:fld id="{294A09A9-5501-47C1-A89A-A340965A2BE2}" type="slidenum">
              <a:rPr lang="en-US" altLang="ja-JP" smtClean="0">
                <a:latin typeface="Meiryo UI" panose="020B0604030504040204" pitchFamily="50" charset="-128"/>
                <a:ea typeface="Meiryo UI" panose="020B0604030504040204" pitchFamily="50" charset="-128"/>
              </a:rPr>
              <a:pPr rtl="0"/>
              <a:t>14</a:t>
            </a:fld>
            <a:endParaRPr lang="ja-JP" altLang="en-US" dirty="0">
              <a:latin typeface="Meiryo UI" panose="020B0604030504040204" pitchFamily="50" charset="-128"/>
              <a:ea typeface="Meiryo UI" panose="020B0604030504040204" pitchFamily="50" charset="-128"/>
            </a:endParaRPr>
          </a:p>
        </p:txBody>
      </p:sp>
      <p:graphicFrame>
        <p:nvGraphicFramePr>
          <p:cNvPr id="8" name="グラフ プレースホルダー 7">
            <a:extLst>
              <a:ext uri="{FF2B5EF4-FFF2-40B4-BE49-F238E27FC236}">
                <a16:creationId xmlns:a16="http://schemas.microsoft.com/office/drawing/2014/main" id="{87E8A485-78C3-8EE0-703B-891582C5AE94}"/>
              </a:ext>
            </a:extLst>
          </p:cNvPr>
          <p:cNvGraphicFramePr>
            <a:graphicFrameLocks noGrp="1"/>
          </p:cNvGraphicFramePr>
          <p:nvPr>
            <p:ph type="chart" sz="quarter" idx="10"/>
            <p:extLst>
              <p:ext uri="{D42A27DB-BD31-4B8C-83A1-F6EECF244321}">
                <p14:modId xmlns:p14="http://schemas.microsoft.com/office/powerpoint/2010/main" val="1018186444"/>
              </p:ext>
            </p:extLst>
          </p:nvPr>
        </p:nvGraphicFramePr>
        <p:xfrm>
          <a:off x="660181" y="1075836"/>
          <a:ext cx="10699118" cy="3776067"/>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プレースホルダー 43">
            <a:extLst>
              <a:ext uri="{FF2B5EF4-FFF2-40B4-BE49-F238E27FC236}">
                <a16:creationId xmlns:a16="http://schemas.microsoft.com/office/drawing/2014/main" id="{DED78901-F026-D5D0-6C90-9C8D36FE7DF9}"/>
              </a:ext>
            </a:extLst>
          </p:cNvPr>
          <p:cNvSpPr txBox="1">
            <a:spLocks/>
          </p:cNvSpPr>
          <p:nvPr/>
        </p:nvSpPr>
        <p:spPr>
          <a:xfrm>
            <a:off x="971550" y="5024534"/>
            <a:ext cx="10504208" cy="147057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b="0" i="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000" dirty="0">
                <a:solidFill>
                  <a:schemeClr val="tx2"/>
                </a:solidFill>
              </a:rPr>
              <a:t>1.</a:t>
            </a:r>
            <a:r>
              <a:rPr lang="ja-JP" altLang="en-US" sz="2000" dirty="0">
                <a:solidFill>
                  <a:schemeClr val="tx2"/>
                </a:solidFill>
              </a:rPr>
              <a:t>疾病管理（①状態観察：</a:t>
            </a:r>
            <a:r>
              <a:rPr lang="en-US" altLang="ja-JP" sz="2000" dirty="0">
                <a:solidFill>
                  <a:schemeClr val="tx2"/>
                </a:solidFill>
              </a:rPr>
              <a:t>504</a:t>
            </a:r>
            <a:r>
              <a:rPr lang="ja-JP" altLang="en-US" sz="2000" dirty="0">
                <a:solidFill>
                  <a:schemeClr val="tx2"/>
                </a:solidFill>
              </a:rPr>
              <a:t>　②バイタルサイン：</a:t>
            </a:r>
            <a:r>
              <a:rPr lang="en-US" altLang="ja-JP" sz="2000" dirty="0">
                <a:solidFill>
                  <a:schemeClr val="tx2"/>
                </a:solidFill>
              </a:rPr>
              <a:t>503</a:t>
            </a:r>
            <a:r>
              <a:rPr lang="ja-JP" altLang="en-US" sz="2000" dirty="0">
                <a:solidFill>
                  <a:schemeClr val="tx2"/>
                </a:solidFill>
              </a:rPr>
              <a:t>）</a:t>
            </a:r>
            <a:endParaRPr lang="en-US" altLang="ja-JP" sz="2000" dirty="0">
              <a:solidFill>
                <a:schemeClr val="tx2"/>
              </a:solidFill>
            </a:endParaRPr>
          </a:p>
          <a:p>
            <a:pPr marL="0" indent="0">
              <a:buNone/>
            </a:pPr>
            <a:r>
              <a:rPr lang="en-US" altLang="ja-JP" sz="2000" dirty="0">
                <a:solidFill>
                  <a:schemeClr val="tx2"/>
                </a:solidFill>
              </a:rPr>
              <a:t>2.</a:t>
            </a:r>
            <a:r>
              <a:rPr lang="ja-JP" altLang="en-US" sz="2000" dirty="0">
                <a:solidFill>
                  <a:schemeClr val="tx2"/>
                </a:solidFill>
              </a:rPr>
              <a:t>精神的ケア（①精神的支援：</a:t>
            </a:r>
            <a:r>
              <a:rPr lang="en-US" altLang="ja-JP" sz="2000" dirty="0">
                <a:solidFill>
                  <a:schemeClr val="tx2"/>
                </a:solidFill>
              </a:rPr>
              <a:t>356</a:t>
            </a:r>
            <a:r>
              <a:rPr lang="ja-JP" altLang="en-US" sz="2000" dirty="0">
                <a:solidFill>
                  <a:schemeClr val="tx2"/>
                </a:solidFill>
              </a:rPr>
              <a:t>　②傾聴：</a:t>
            </a:r>
            <a:r>
              <a:rPr lang="en-US" altLang="ja-JP" sz="2000" dirty="0">
                <a:solidFill>
                  <a:schemeClr val="tx2"/>
                </a:solidFill>
              </a:rPr>
              <a:t>196</a:t>
            </a:r>
            <a:r>
              <a:rPr lang="ja-JP" altLang="en-US" sz="2000" dirty="0">
                <a:solidFill>
                  <a:schemeClr val="tx2"/>
                </a:solidFill>
              </a:rPr>
              <a:t>）</a:t>
            </a:r>
            <a:endParaRPr lang="en-US" altLang="ja-JP" sz="2000" dirty="0">
              <a:solidFill>
                <a:schemeClr val="tx2"/>
              </a:solidFill>
            </a:endParaRPr>
          </a:p>
          <a:p>
            <a:pPr marL="0" indent="0">
              <a:buNone/>
            </a:pPr>
            <a:r>
              <a:rPr lang="en-US" altLang="ja-JP" sz="2000" dirty="0">
                <a:solidFill>
                  <a:schemeClr val="tx2"/>
                </a:solidFill>
              </a:rPr>
              <a:t>3.</a:t>
            </a:r>
            <a:r>
              <a:rPr lang="ja-JP" altLang="en-US" sz="2000" dirty="0">
                <a:solidFill>
                  <a:schemeClr val="tx2"/>
                </a:solidFill>
              </a:rPr>
              <a:t>排泄ケア（①オムツ交換：</a:t>
            </a:r>
            <a:r>
              <a:rPr lang="en-US" altLang="ja-JP" sz="2000" dirty="0">
                <a:solidFill>
                  <a:schemeClr val="tx2"/>
                </a:solidFill>
              </a:rPr>
              <a:t>169</a:t>
            </a:r>
            <a:r>
              <a:rPr lang="ja-JP" altLang="en-US" sz="2000" dirty="0">
                <a:solidFill>
                  <a:schemeClr val="tx2"/>
                </a:solidFill>
              </a:rPr>
              <a:t>　②浣腸：</a:t>
            </a:r>
            <a:r>
              <a:rPr lang="en-US" altLang="ja-JP" sz="2000" dirty="0">
                <a:solidFill>
                  <a:schemeClr val="tx2"/>
                </a:solidFill>
              </a:rPr>
              <a:t>105</a:t>
            </a:r>
            <a:r>
              <a:rPr lang="ja-JP" altLang="en-US" sz="2000" dirty="0">
                <a:solidFill>
                  <a:schemeClr val="tx2"/>
                </a:solidFill>
              </a:rPr>
              <a:t>　③摘便：</a:t>
            </a:r>
            <a:r>
              <a:rPr lang="en-US" altLang="ja-JP" sz="2000" dirty="0">
                <a:solidFill>
                  <a:schemeClr val="tx2"/>
                </a:solidFill>
              </a:rPr>
              <a:t>78</a:t>
            </a:r>
            <a:r>
              <a:rPr lang="ja-JP" altLang="en-US" sz="2000" dirty="0">
                <a:solidFill>
                  <a:schemeClr val="tx2"/>
                </a:solidFill>
              </a:rPr>
              <a:t>）</a:t>
            </a:r>
            <a:endParaRPr lang="en-US" altLang="ja-JP" sz="2000" dirty="0">
              <a:solidFill>
                <a:schemeClr val="tx2"/>
              </a:solidFill>
            </a:endParaRPr>
          </a:p>
          <a:p>
            <a:pPr marL="0" indent="0">
              <a:buNone/>
            </a:pPr>
            <a:r>
              <a:rPr lang="en-US" altLang="ja-JP" sz="2000" dirty="0">
                <a:solidFill>
                  <a:schemeClr val="tx2"/>
                </a:solidFill>
              </a:rPr>
              <a:t>4.</a:t>
            </a:r>
            <a:r>
              <a:rPr lang="ja-JP" altLang="en-US" sz="2000" dirty="0">
                <a:solidFill>
                  <a:schemeClr val="tx2"/>
                </a:solidFill>
              </a:rPr>
              <a:t>リハビリ（①マッサージ：</a:t>
            </a:r>
            <a:r>
              <a:rPr lang="en-US" altLang="ja-JP" sz="2000" dirty="0">
                <a:solidFill>
                  <a:schemeClr val="tx2"/>
                </a:solidFill>
              </a:rPr>
              <a:t>80</a:t>
            </a:r>
            <a:r>
              <a:rPr lang="ja-JP" altLang="en-US" sz="2000" dirty="0">
                <a:solidFill>
                  <a:schemeClr val="tx2"/>
                </a:solidFill>
              </a:rPr>
              <a:t>　②ストレッチ：</a:t>
            </a:r>
            <a:r>
              <a:rPr lang="en-US" altLang="ja-JP" sz="2000" dirty="0">
                <a:solidFill>
                  <a:schemeClr val="tx2"/>
                </a:solidFill>
              </a:rPr>
              <a:t>66</a:t>
            </a:r>
            <a:r>
              <a:rPr lang="ja-JP" altLang="en-US" sz="2000" dirty="0">
                <a:solidFill>
                  <a:schemeClr val="tx2"/>
                </a:solidFill>
              </a:rPr>
              <a:t>　③歩行訓練：</a:t>
            </a:r>
            <a:r>
              <a:rPr lang="en-US" altLang="ja-JP" sz="2000" dirty="0">
                <a:solidFill>
                  <a:schemeClr val="tx2"/>
                </a:solidFill>
              </a:rPr>
              <a:t>51</a:t>
            </a:r>
            <a:r>
              <a:rPr lang="ja-JP" altLang="en-US" sz="2000" dirty="0">
                <a:solidFill>
                  <a:schemeClr val="tx2"/>
                </a:solidFill>
              </a:rPr>
              <a:t>）</a:t>
            </a:r>
            <a:endParaRPr lang="en-US" altLang="ja-JP" sz="2000" dirty="0">
              <a:solidFill>
                <a:schemeClr val="tx2"/>
              </a:solidFill>
            </a:endParaRPr>
          </a:p>
          <a:p>
            <a:endParaRPr lang="ja-JP" altLang="en-US" sz="2000" dirty="0">
              <a:solidFill>
                <a:schemeClr val="tx2"/>
              </a:solidFill>
            </a:endParaRPr>
          </a:p>
        </p:txBody>
      </p:sp>
      <p:sp>
        <p:nvSpPr>
          <p:cNvPr id="13" name="テキスト ボックス 12">
            <a:extLst>
              <a:ext uri="{FF2B5EF4-FFF2-40B4-BE49-F238E27FC236}">
                <a16:creationId xmlns:a16="http://schemas.microsoft.com/office/drawing/2014/main" id="{80350A5B-DBEA-FBB2-0E26-AAA4A5D98B1A}"/>
              </a:ext>
            </a:extLst>
          </p:cNvPr>
          <p:cNvSpPr txBox="1"/>
          <p:nvPr/>
        </p:nvSpPr>
        <p:spPr>
          <a:xfrm>
            <a:off x="9334455" y="1300976"/>
            <a:ext cx="2141303" cy="369332"/>
          </a:xfrm>
          <a:prstGeom prst="rect">
            <a:avLst/>
          </a:prstGeom>
          <a:noFill/>
        </p:spPr>
        <p:txBody>
          <a:bodyPr wrap="square" rtlCol="0">
            <a:spAutoFit/>
          </a:bodyPr>
          <a:lstStyle/>
          <a:p>
            <a:r>
              <a:rPr kumimoji="1" lang="ja-JP" altLang="en-US" dirty="0"/>
              <a:t>訪問件数：</a:t>
            </a:r>
            <a:r>
              <a:rPr kumimoji="1" lang="en-US" altLang="ja-JP" dirty="0"/>
              <a:t>505</a:t>
            </a:r>
            <a:r>
              <a:rPr kumimoji="1" lang="ja-JP" altLang="en-US" dirty="0"/>
              <a:t>件</a:t>
            </a:r>
          </a:p>
        </p:txBody>
      </p:sp>
      <p:sp>
        <p:nvSpPr>
          <p:cNvPr id="16" name="テキスト ボックス 15">
            <a:extLst>
              <a:ext uri="{FF2B5EF4-FFF2-40B4-BE49-F238E27FC236}">
                <a16:creationId xmlns:a16="http://schemas.microsoft.com/office/drawing/2014/main" id="{7487D551-89E9-0A05-CEDA-B5F6D81287BB}"/>
              </a:ext>
            </a:extLst>
          </p:cNvPr>
          <p:cNvSpPr txBox="1"/>
          <p:nvPr/>
        </p:nvSpPr>
        <p:spPr>
          <a:xfrm>
            <a:off x="2188023" y="254536"/>
            <a:ext cx="7146432" cy="769441"/>
          </a:xfrm>
          <a:prstGeom prst="rect">
            <a:avLst/>
          </a:prstGeom>
          <a:noFill/>
        </p:spPr>
        <p:txBody>
          <a:bodyPr wrap="square" rtlCol="0">
            <a:spAutoFit/>
          </a:bodyPr>
          <a:lstStyle/>
          <a:p>
            <a:r>
              <a:rPr lang="ja-JP" altLang="en-US" sz="4400" b="1" dirty="0">
                <a:solidFill>
                  <a:schemeClr val="bg1"/>
                </a:solidFill>
                <a:latin typeface="Meiryo UI" panose="020B0604030504040204" pitchFamily="50" charset="-128"/>
                <a:ea typeface="Meiryo UI" panose="020B0604030504040204" pitchFamily="50" charset="-128"/>
              </a:rPr>
              <a:t>訪問看護内容</a:t>
            </a:r>
            <a:r>
              <a:rPr lang="ja-JP" altLang="en-US" sz="3600" b="1" dirty="0">
                <a:solidFill>
                  <a:schemeClr val="bg1"/>
                </a:solidFill>
                <a:latin typeface="Meiryo UI" panose="020B0604030504040204" pitchFamily="50" charset="-128"/>
                <a:ea typeface="Meiryo UI" panose="020B0604030504040204" pitchFamily="50" charset="-128"/>
              </a:rPr>
              <a:t>（</a:t>
            </a:r>
            <a:r>
              <a:rPr lang="en-US" altLang="ja-JP" sz="3600" b="1" dirty="0">
                <a:solidFill>
                  <a:schemeClr val="bg1"/>
                </a:solidFill>
                <a:latin typeface="Meiryo UI" panose="020B0604030504040204" pitchFamily="50" charset="-128"/>
                <a:ea typeface="Meiryo UI" panose="020B0604030504040204" pitchFamily="50" charset="-128"/>
              </a:rPr>
              <a:t>2022</a:t>
            </a:r>
            <a:r>
              <a:rPr lang="ja-JP" altLang="en-US" sz="3600" b="1" dirty="0">
                <a:solidFill>
                  <a:schemeClr val="bg1"/>
                </a:solidFill>
                <a:latin typeface="Meiryo UI" panose="020B0604030504040204" pitchFamily="50" charset="-128"/>
                <a:ea typeface="Meiryo UI" panose="020B0604030504040204" pitchFamily="50" charset="-128"/>
              </a:rPr>
              <a:t>年</a:t>
            </a:r>
            <a:r>
              <a:rPr lang="en-US" altLang="ja-JP" sz="3600" b="1" dirty="0">
                <a:solidFill>
                  <a:schemeClr val="bg1"/>
                </a:solidFill>
                <a:latin typeface="Meiryo UI" panose="020B0604030504040204" pitchFamily="50" charset="-128"/>
                <a:ea typeface="Meiryo UI" panose="020B0604030504040204" pitchFamily="50" charset="-128"/>
              </a:rPr>
              <a:t>2</a:t>
            </a:r>
            <a:r>
              <a:rPr lang="ja-JP" altLang="en-US" sz="3600" b="1" dirty="0">
                <a:solidFill>
                  <a:schemeClr val="bg1"/>
                </a:solidFill>
                <a:latin typeface="Meiryo UI" panose="020B0604030504040204" pitchFamily="50" charset="-128"/>
                <a:ea typeface="Meiryo UI" panose="020B0604030504040204" pitchFamily="50" charset="-128"/>
              </a:rPr>
              <a:t>月）</a:t>
            </a:r>
            <a:endParaRPr lang="ja-JP" altLang="ja-JP" sz="3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1537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楕円 8">
            <a:extLst>
              <a:ext uri="{FF2B5EF4-FFF2-40B4-BE49-F238E27FC236}">
                <a16:creationId xmlns:a16="http://schemas.microsoft.com/office/drawing/2014/main" id="{AF11686E-0636-11EA-F2F0-10F488E76396}"/>
              </a:ext>
            </a:extLst>
          </p:cNvPr>
          <p:cNvSpPr/>
          <p:nvPr/>
        </p:nvSpPr>
        <p:spPr>
          <a:xfrm>
            <a:off x="6473662" y="1938044"/>
            <a:ext cx="2988297" cy="2922309"/>
          </a:xfrm>
          <a:prstGeom prst="ellipse">
            <a:avLst/>
          </a:prstGeom>
          <a:effectLst>
            <a:softEdge rad="127000"/>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8" name="楕円 7">
            <a:extLst>
              <a:ext uri="{FF2B5EF4-FFF2-40B4-BE49-F238E27FC236}">
                <a16:creationId xmlns:a16="http://schemas.microsoft.com/office/drawing/2014/main" id="{647A3E29-A344-86A6-28F2-4FF07E6DB5D4}"/>
              </a:ext>
            </a:extLst>
          </p:cNvPr>
          <p:cNvSpPr/>
          <p:nvPr/>
        </p:nvSpPr>
        <p:spPr>
          <a:xfrm>
            <a:off x="1179332" y="1938045"/>
            <a:ext cx="2988297" cy="2922309"/>
          </a:xfrm>
          <a:prstGeom prst="ellipse">
            <a:avLst/>
          </a:prstGeom>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964023" y="848241"/>
            <a:ext cx="6078461" cy="610863"/>
          </a:xfrm>
        </p:spPr>
        <p:txBody>
          <a:bodyPr rtlCol="0">
            <a:normAutofit/>
          </a:bodyPr>
          <a:lstStyle/>
          <a:p>
            <a:pPr rtl="0"/>
            <a:r>
              <a:rPr lang="ja-JP" altLang="en-US" dirty="0"/>
              <a:t>訪問看護の業務の特徴</a:t>
            </a:r>
            <a:endParaRPr lang="ja-JP" altLang="en-US" dirty="0">
              <a:latin typeface="Meiryo UI" panose="020B0604030504040204" pitchFamily="50" charset="-128"/>
              <a:ea typeface="Meiryo UI" panose="020B0604030504040204" pitchFamily="50" charset="-128"/>
            </a:endParaRP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1253698" y="3150821"/>
            <a:ext cx="2988297" cy="628735"/>
          </a:xfrm>
        </p:spPr>
        <p:txBody>
          <a:bodyPr rtlCol="0"/>
          <a:lstStyle/>
          <a:p>
            <a:pPr rtl="0"/>
            <a:r>
              <a:rPr lang="ja-JP" altLang="en-US" sz="3600" dirty="0">
                <a:latin typeface="Meiryo UI" panose="020B0604030504040204" pitchFamily="50" charset="-128"/>
                <a:ea typeface="Meiryo UI" panose="020B0604030504040204" pitchFamily="50" charset="-128"/>
              </a:rPr>
              <a:t>療養上の世話</a:t>
            </a:r>
          </a:p>
        </p:txBody>
      </p:sp>
      <p:sp>
        <p:nvSpPr>
          <p:cNvPr id="49" name="テキスト プレースホルダー 48">
            <a:extLst>
              <a:ext uri="{FF2B5EF4-FFF2-40B4-BE49-F238E27FC236}">
                <a16:creationId xmlns:a16="http://schemas.microsoft.com/office/drawing/2014/main" id="{ED796758-F31D-4250-A439-D6DE9523C88B}"/>
              </a:ext>
            </a:extLst>
          </p:cNvPr>
          <p:cNvSpPr>
            <a:spLocks noGrp="1"/>
          </p:cNvSpPr>
          <p:nvPr>
            <p:ph type="body" sz="quarter" idx="16"/>
          </p:nvPr>
        </p:nvSpPr>
        <p:spPr>
          <a:xfrm>
            <a:off x="6746909" y="3083283"/>
            <a:ext cx="4838700" cy="315915"/>
          </a:xfrm>
        </p:spPr>
        <p:txBody>
          <a:bodyPr rtlCol="0"/>
          <a:lstStyle/>
          <a:p>
            <a:pPr rtl="0"/>
            <a:r>
              <a:rPr lang="ja-JP" altLang="en-US" sz="3600" dirty="0">
                <a:latin typeface="Meiryo UI" panose="020B0604030504040204" pitchFamily="50" charset="-128"/>
                <a:ea typeface="Meiryo UI" panose="020B0604030504040204" pitchFamily="50" charset="-128"/>
              </a:rPr>
              <a:t>診療の補助</a:t>
            </a:r>
          </a:p>
        </p:txBody>
      </p:sp>
      <p:grpSp>
        <p:nvGrpSpPr>
          <p:cNvPr id="21" name="グループ化 20">
            <a:extLst>
              <a:ext uri="{FF2B5EF4-FFF2-40B4-BE49-F238E27FC236}">
                <a16:creationId xmlns:a16="http://schemas.microsoft.com/office/drawing/2014/main" id="{4207BDC0-389A-B611-9C61-5C49D8E6E9ED}"/>
              </a:ext>
            </a:extLst>
          </p:cNvPr>
          <p:cNvGrpSpPr/>
          <p:nvPr/>
        </p:nvGrpSpPr>
        <p:grpSpPr>
          <a:xfrm>
            <a:off x="4718377" y="2829562"/>
            <a:ext cx="1278903" cy="1327506"/>
            <a:chOff x="4817096" y="3055958"/>
            <a:chExt cx="1278903" cy="1327506"/>
          </a:xfrm>
        </p:grpSpPr>
        <p:cxnSp>
          <p:nvCxnSpPr>
            <p:cNvPr id="11" name="直線コネクタ 10">
              <a:extLst>
                <a:ext uri="{FF2B5EF4-FFF2-40B4-BE49-F238E27FC236}">
                  <a16:creationId xmlns:a16="http://schemas.microsoft.com/office/drawing/2014/main" id="{0A0A93EF-71E8-A896-81DF-9DF8B767EFEC}"/>
                </a:ext>
              </a:extLst>
            </p:cNvPr>
            <p:cNvCxnSpPr/>
            <p:nvPr/>
          </p:nvCxnSpPr>
          <p:spPr>
            <a:xfrm>
              <a:off x="4817096" y="3055958"/>
              <a:ext cx="1278903" cy="593889"/>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138E439E-2300-DBDE-D7E9-BCBA96CE701C}"/>
                </a:ext>
              </a:extLst>
            </p:cNvPr>
            <p:cNvCxnSpPr>
              <a:cxnSpLocks/>
            </p:cNvCxnSpPr>
            <p:nvPr/>
          </p:nvCxnSpPr>
          <p:spPr>
            <a:xfrm flipV="1">
              <a:off x="4844657" y="3649847"/>
              <a:ext cx="1232097" cy="733617"/>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2" name="テキスト ボックス 21">
            <a:extLst>
              <a:ext uri="{FF2B5EF4-FFF2-40B4-BE49-F238E27FC236}">
                <a16:creationId xmlns:a16="http://schemas.microsoft.com/office/drawing/2014/main" id="{60ABFDB3-339F-C571-E877-7D3544782CCA}"/>
              </a:ext>
            </a:extLst>
          </p:cNvPr>
          <p:cNvSpPr txBox="1"/>
          <p:nvPr/>
        </p:nvSpPr>
        <p:spPr>
          <a:xfrm>
            <a:off x="707011" y="1524788"/>
            <a:ext cx="2677212" cy="501293"/>
          </a:xfrm>
          <a:prstGeom prst="rect">
            <a:avLst/>
          </a:prstGeom>
          <a:solidFill>
            <a:schemeClr val="tx1"/>
          </a:solidFill>
        </p:spPr>
        <p:txBody>
          <a:bodyPr wrap="square" rtlCol="0">
            <a:spAutoFit/>
          </a:bodyPr>
          <a:lstStyle/>
          <a:p>
            <a:endParaRPr kumimoji="1" lang="ja-JP" altLang="en-US" dirty="0"/>
          </a:p>
        </p:txBody>
      </p:sp>
      <p:sp>
        <p:nvSpPr>
          <p:cNvPr id="23" name="テキスト プレースホルダー 44">
            <a:extLst>
              <a:ext uri="{FF2B5EF4-FFF2-40B4-BE49-F238E27FC236}">
                <a16:creationId xmlns:a16="http://schemas.microsoft.com/office/drawing/2014/main" id="{ED6212BE-5884-0F92-F64F-F5E5272CE977}"/>
              </a:ext>
            </a:extLst>
          </p:cNvPr>
          <p:cNvSpPr txBox="1">
            <a:spLocks/>
          </p:cNvSpPr>
          <p:nvPr/>
        </p:nvSpPr>
        <p:spPr>
          <a:xfrm>
            <a:off x="1647760" y="5273610"/>
            <a:ext cx="10198298" cy="10386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kumimoji="1" sz="1800" b="1" i="0" kern="1200" spc="0" baseline="0">
                <a:solidFill>
                  <a:schemeClr val="tx2"/>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None/>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800" dirty="0"/>
              <a:t>療養上の世話＝看護師独断で実施するケアが多い</a:t>
            </a:r>
            <a:endParaRPr lang="en-US" altLang="ja-JP" sz="2800" dirty="0"/>
          </a:p>
          <a:p>
            <a:r>
              <a:rPr lang="ja-JP" altLang="en-US" sz="2800" dirty="0"/>
              <a:t>　　　　</a:t>
            </a:r>
            <a:r>
              <a:rPr lang="ja-JP" altLang="en-US" sz="2800" dirty="0">
                <a:solidFill>
                  <a:srgbClr val="C00000"/>
                </a:solidFill>
              </a:rPr>
              <a:t>看護の力を発揮できる現場！</a:t>
            </a:r>
          </a:p>
        </p:txBody>
      </p:sp>
    </p:spTree>
    <p:extLst>
      <p:ext uri="{BB962C8B-B14F-4D97-AF65-F5344CB8AC3E}">
        <p14:creationId xmlns:p14="http://schemas.microsoft.com/office/powerpoint/2010/main" val="1363442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718927" y="766773"/>
            <a:ext cx="8387367" cy="574319"/>
          </a:xfrm>
        </p:spPr>
        <p:txBody>
          <a:bodyPr rtlCol="0">
            <a:normAutofit fontScale="90000"/>
          </a:bodyPr>
          <a:lstStyle/>
          <a:p>
            <a:pPr rtl="0"/>
            <a:r>
              <a:rPr lang="ja-JP" altLang="en-US" dirty="0">
                <a:latin typeface="Meiryo UI" panose="020B0604030504040204" pitchFamily="50" charset="-128"/>
                <a:ea typeface="Meiryo UI" panose="020B0604030504040204" pitchFamily="50" charset="-128"/>
              </a:rPr>
              <a:t>訪問看護師として大事にしていること</a:t>
            </a: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952500" y="2286000"/>
            <a:ext cx="4581034" cy="628735"/>
          </a:xfrm>
        </p:spPr>
        <p:txBody>
          <a:bodyPr rtlCol="0"/>
          <a:lstStyle/>
          <a:p>
            <a:pPr rtl="0"/>
            <a:r>
              <a:rPr lang="ja-JP" altLang="en-US" sz="3600" dirty="0">
                <a:latin typeface="Meiryo UI" panose="020B0604030504040204" pitchFamily="50" charset="-128"/>
                <a:ea typeface="Meiryo UI" panose="020B0604030504040204" pitchFamily="50" charset="-128"/>
              </a:rPr>
              <a:t>不快症状を取り除く！</a:t>
            </a:r>
          </a:p>
        </p:txBody>
      </p:sp>
      <p:sp>
        <p:nvSpPr>
          <p:cNvPr id="44" name="テキスト プレースホルダー 43">
            <a:extLst>
              <a:ext uri="{FF2B5EF4-FFF2-40B4-BE49-F238E27FC236}">
                <a16:creationId xmlns:a16="http://schemas.microsoft.com/office/drawing/2014/main" id="{906E4DF9-127F-4650-8BAA-2521A37885B0}"/>
              </a:ext>
            </a:extLst>
          </p:cNvPr>
          <p:cNvSpPr>
            <a:spLocks noGrp="1"/>
          </p:cNvSpPr>
          <p:nvPr>
            <p:ph type="body" sz="quarter" idx="10"/>
          </p:nvPr>
        </p:nvSpPr>
        <p:spPr>
          <a:xfrm>
            <a:off x="893649" y="5733923"/>
            <a:ext cx="10404702" cy="503109"/>
          </a:xfrm>
        </p:spPr>
        <p:txBody>
          <a:bodyPr rtlCol="0"/>
          <a:lstStyle/>
          <a:p>
            <a:pPr rtl="0"/>
            <a:r>
              <a:rPr lang="ja-JP" altLang="en-US" sz="2800" dirty="0">
                <a:latin typeface="Meiryo UI" panose="020B0604030504040204" pitchFamily="50" charset="-128"/>
                <a:ea typeface="Meiryo UI" panose="020B0604030504040204" pitchFamily="50" charset="-128"/>
              </a:rPr>
              <a:t>　心身の回復に向けた良い循環を招き、自然治癒力を高める可能性</a:t>
            </a:r>
          </a:p>
        </p:txBody>
      </p:sp>
      <p:sp>
        <p:nvSpPr>
          <p:cNvPr id="18" name="テキスト プレースホルダー 48">
            <a:extLst>
              <a:ext uri="{FF2B5EF4-FFF2-40B4-BE49-F238E27FC236}">
                <a16:creationId xmlns:a16="http://schemas.microsoft.com/office/drawing/2014/main" id="{885069EF-88AC-2B5E-64F2-B1B1F2FF05A4}"/>
              </a:ext>
            </a:extLst>
          </p:cNvPr>
          <p:cNvSpPr txBox="1">
            <a:spLocks/>
          </p:cNvSpPr>
          <p:nvPr/>
        </p:nvSpPr>
        <p:spPr>
          <a:xfrm>
            <a:off x="2086857" y="2914735"/>
            <a:ext cx="6416119" cy="26021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kumimoji="1" sz="1800" b="1" i="0" kern="1200" spc="0" baseline="0">
                <a:solidFill>
                  <a:schemeClr val="tx2"/>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None/>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800" dirty="0">
                <a:solidFill>
                  <a:schemeClr val="accent6">
                    <a:lumMod val="75000"/>
                  </a:schemeClr>
                </a:solidFill>
              </a:rPr>
              <a:t>・排便ケア</a:t>
            </a:r>
            <a:endParaRPr lang="en-US" altLang="ja-JP" sz="2800" dirty="0">
              <a:solidFill>
                <a:schemeClr val="accent6">
                  <a:lumMod val="75000"/>
                </a:schemeClr>
              </a:solidFill>
            </a:endParaRPr>
          </a:p>
          <a:p>
            <a:r>
              <a:rPr lang="ja-JP" altLang="en-US" sz="2800" dirty="0">
                <a:solidFill>
                  <a:schemeClr val="accent6">
                    <a:lumMod val="75000"/>
                  </a:schemeClr>
                </a:solidFill>
              </a:rPr>
              <a:t>・爪切り</a:t>
            </a:r>
            <a:endParaRPr lang="en-US" altLang="ja-JP" sz="2800" dirty="0">
              <a:solidFill>
                <a:schemeClr val="accent6">
                  <a:lumMod val="75000"/>
                </a:schemeClr>
              </a:solidFill>
            </a:endParaRPr>
          </a:p>
          <a:p>
            <a:r>
              <a:rPr lang="ja-JP" altLang="en-US" sz="2800" dirty="0">
                <a:solidFill>
                  <a:schemeClr val="accent6">
                    <a:lumMod val="75000"/>
                  </a:schemeClr>
                </a:solidFill>
              </a:rPr>
              <a:t>・洗髪</a:t>
            </a:r>
            <a:endParaRPr lang="en-US" altLang="ja-JP" sz="2800" dirty="0">
              <a:solidFill>
                <a:schemeClr val="accent6">
                  <a:lumMod val="75000"/>
                </a:schemeClr>
              </a:solidFill>
            </a:endParaRPr>
          </a:p>
          <a:p>
            <a:r>
              <a:rPr lang="ja-JP" altLang="en-US" sz="2800" dirty="0">
                <a:solidFill>
                  <a:schemeClr val="accent6">
                    <a:lumMod val="75000"/>
                  </a:schemeClr>
                </a:solidFill>
              </a:rPr>
              <a:t>・筋肉のこわばり、循環不全のケア</a:t>
            </a:r>
            <a:endParaRPr lang="en-US" altLang="ja-JP" sz="2800" dirty="0">
              <a:solidFill>
                <a:schemeClr val="accent6">
                  <a:lumMod val="75000"/>
                </a:schemeClr>
              </a:solidFill>
            </a:endParaRPr>
          </a:p>
          <a:p>
            <a:r>
              <a:rPr lang="ja-JP" altLang="en-US" sz="2800" dirty="0">
                <a:solidFill>
                  <a:schemeClr val="accent6">
                    <a:lumMod val="75000"/>
                  </a:schemeClr>
                </a:solidFill>
              </a:rPr>
              <a:t>・光や換気、室温の調整</a:t>
            </a:r>
          </a:p>
        </p:txBody>
      </p:sp>
    </p:spTree>
    <p:extLst>
      <p:ext uri="{BB962C8B-B14F-4D97-AF65-F5344CB8AC3E}">
        <p14:creationId xmlns:p14="http://schemas.microsoft.com/office/powerpoint/2010/main" val="3221159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1E0B6458-604A-8EF6-9150-CEF6DB481853}"/>
              </a:ext>
            </a:extLst>
          </p:cNvPr>
          <p:cNvSpPr/>
          <p:nvPr/>
        </p:nvSpPr>
        <p:spPr>
          <a:xfrm>
            <a:off x="822621" y="1791093"/>
            <a:ext cx="2373066" cy="2168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596552" y="257366"/>
            <a:ext cx="6078461" cy="610863"/>
          </a:xfrm>
        </p:spPr>
        <p:txBody>
          <a:bodyPr rtlCol="0">
            <a:normAutofit/>
          </a:bodyPr>
          <a:lstStyle/>
          <a:p>
            <a:pPr rtl="0"/>
            <a:r>
              <a:rPr lang="ja-JP" altLang="en-US" sz="2800" dirty="0">
                <a:latin typeface="Meiryo UI" panose="020B0604030504040204" pitchFamily="50" charset="-128"/>
                <a:ea typeface="Meiryo UI" panose="020B0604030504040204" pitchFamily="50" charset="-128"/>
              </a:rPr>
              <a:t>　事例）</a:t>
            </a:r>
          </a:p>
        </p:txBody>
      </p:sp>
      <p:sp>
        <p:nvSpPr>
          <p:cNvPr id="44" name="テキスト プレースホルダー 43">
            <a:extLst>
              <a:ext uri="{FF2B5EF4-FFF2-40B4-BE49-F238E27FC236}">
                <a16:creationId xmlns:a16="http://schemas.microsoft.com/office/drawing/2014/main" id="{906E4DF9-127F-4650-8BAA-2521A37885B0}"/>
              </a:ext>
            </a:extLst>
          </p:cNvPr>
          <p:cNvSpPr>
            <a:spLocks noGrp="1"/>
          </p:cNvSpPr>
          <p:nvPr>
            <p:ph type="body" sz="quarter" idx="10"/>
          </p:nvPr>
        </p:nvSpPr>
        <p:spPr>
          <a:xfrm>
            <a:off x="822621" y="953071"/>
            <a:ext cx="9946979" cy="5579704"/>
          </a:xfrm>
        </p:spPr>
        <p:txBody>
          <a:bodyPr rtlCol="0"/>
          <a:lstStyle/>
          <a:p>
            <a:pPr rtl="0"/>
            <a:r>
              <a:rPr lang="ja-JP" altLang="en-US" sz="2000" dirty="0"/>
              <a:t>基本情報）</a:t>
            </a:r>
            <a:r>
              <a:rPr lang="en-US" altLang="ja-JP" sz="2000" dirty="0"/>
              <a:t>80</a:t>
            </a:r>
            <a:r>
              <a:rPr lang="ja-JP" altLang="en-US" sz="2000" dirty="0"/>
              <a:t>代　男性　妻と</a:t>
            </a:r>
            <a:r>
              <a:rPr lang="en-US" altLang="ja-JP" sz="2000" dirty="0"/>
              <a:t>2</a:t>
            </a:r>
            <a:r>
              <a:rPr lang="ja-JP" altLang="en-US" sz="2000" dirty="0"/>
              <a:t>人暮らし</a:t>
            </a:r>
            <a:endParaRPr lang="en-US" altLang="ja-JP" sz="2000" dirty="0"/>
          </a:p>
          <a:p>
            <a:pPr rtl="0"/>
            <a:r>
              <a:rPr lang="ja-JP" altLang="en-US" sz="2000" dirty="0"/>
              <a:t>疾患）うっ血性心不全　アルツハイマー認知症　脳梗塞後遺症</a:t>
            </a:r>
            <a:endParaRPr lang="en-US" altLang="ja-JP" sz="2000" dirty="0"/>
          </a:p>
          <a:p>
            <a:pPr rtl="0"/>
            <a:r>
              <a:rPr lang="ja-JP" altLang="en-US" sz="2000" dirty="0">
                <a:latin typeface="Meiryo UI" panose="020B0604030504040204" pitchFamily="50" charset="-128"/>
                <a:ea typeface="Meiryo UI" panose="020B0604030504040204" pitchFamily="50" charset="-128"/>
              </a:rPr>
              <a:t>介護度）要介護</a:t>
            </a:r>
            <a:r>
              <a:rPr lang="en-US" altLang="ja-JP" sz="2000" dirty="0">
                <a:latin typeface="Meiryo UI" panose="020B0604030504040204" pitchFamily="50" charset="-128"/>
                <a:ea typeface="Meiryo UI" panose="020B0604030504040204" pitchFamily="50" charset="-128"/>
              </a:rPr>
              <a:t>5</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ADL</a:t>
            </a:r>
            <a:r>
              <a:rPr lang="ja-JP" altLang="en-US" sz="2000" dirty="0">
                <a:latin typeface="Meiryo UI" panose="020B0604030504040204" pitchFamily="50" charset="-128"/>
                <a:ea typeface="Meiryo UI" panose="020B0604030504040204" pitchFamily="50" charset="-128"/>
              </a:rPr>
              <a:t>＝寝たきり、全介助</a:t>
            </a:r>
            <a:endParaRPr lang="en-US" altLang="ja-JP" sz="2000" dirty="0">
              <a:latin typeface="Meiryo UI" panose="020B0604030504040204" pitchFamily="50" charset="-128"/>
              <a:ea typeface="Meiryo UI" panose="020B0604030504040204" pitchFamily="50" charset="-128"/>
            </a:endParaRPr>
          </a:p>
          <a:p>
            <a:pPr rtl="0"/>
            <a:r>
              <a:rPr lang="ja-JP" altLang="en-US" sz="2000" dirty="0"/>
              <a:t>経過）心不全悪化、直腸潰瘍、誤嚥性肺炎で入院。</a:t>
            </a:r>
            <a:endParaRPr lang="en-US" altLang="ja-JP" sz="2000" dirty="0"/>
          </a:p>
          <a:p>
            <a:pPr rtl="0"/>
            <a:r>
              <a:rPr lang="ja-JP" altLang="en-US" sz="2000" dirty="0">
                <a:latin typeface="Meiryo UI" panose="020B0604030504040204" pitchFamily="50" charset="-128"/>
                <a:ea typeface="Meiryo UI" panose="020B0604030504040204" pitchFamily="50" charset="-128"/>
              </a:rPr>
              <a:t>　症状は軽快したが、食事摂取量も僅かで、全身状態の回復</a:t>
            </a:r>
            <a:r>
              <a:rPr lang="ja-JP" altLang="en-US" sz="2000" dirty="0"/>
              <a:t>は見込めず</a:t>
            </a:r>
            <a:r>
              <a:rPr lang="ja-JP" altLang="en-US" sz="2000" dirty="0">
                <a:latin typeface="Meiryo UI" panose="020B0604030504040204" pitchFamily="50" charset="-128"/>
                <a:ea typeface="Meiryo UI" panose="020B0604030504040204" pitchFamily="50" charset="-128"/>
              </a:rPr>
              <a:t>看取り方針。</a:t>
            </a:r>
            <a:endParaRPr lang="en-US" altLang="ja-JP" sz="2000" dirty="0">
              <a:latin typeface="Meiryo UI" panose="020B0604030504040204" pitchFamily="50" charset="-128"/>
              <a:ea typeface="Meiryo UI" panose="020B0604030504040204" pitchFamily="50" charset="-128"/>
            </a:endParaRPr>
          </a:p>
          <a:p>
            <a:pPr rtl="0"/>
            <a:r>
              <a:rPr lang="ja-JP" altLang="en-US" sz="2000" dirty="0"/>
              <a:t>　入院前は認知症による問題行動で在宅療養継続困難となり、介護施設に緊急入所をされてい</a:t>
            </a:r>
            <a:endParaRPr lang="en-US" altLang="ja-JP" sz="2000" dirty="0"/>
          </a:p>
          <a:p>
            <a:pPr rtl="0"/>
            <a:r>
              <a:rPr lang="ja-JP" altLang="en-US" sz="2000" dirty="0"/>
              <a:t>　たが、自宅で看取ってあげたいと、高齢の妻は覚悟を決め、自宅退院となった。</a:t>
            </a:r>
            <a:endParaRPr lang="en-US" altLang="ja-JP" sz="2000" dirty="0"/>
          </a:p>
          <a:p>
            <a:pPr rtl="0"/>
            <a:r>
              <a:rPr lang="ja-JP" altLang="en-US" sz="2000" dirty="0">
                <a:latin typeface="Meiryo UI" panose="020B0604030504040204" pitchFamily="50" charset="-128"/>
                <a:ea typeface="Meiryo UI" panose="020B0604030504040204" pitchFamily="50" charset="-128"/>
              </a:rPr>
              <a:t>訪問看護開始）（退院当日）</a:t>
            </a:r>
            <a:endParaRPr lang="en-US" altLang="ja-JP" sz="2000" dirty="0">
              <a:latin typeface="Meiryo UI" panose="020B0604030504040204" pitchFamily="50" charset="-128"/>
              <a:ea typeface="Meiryo UI" panose="020B0604030504040204" pitchFamily="50" charset="-128"/>
            </a:endParaRPr>
          </a:p>
          <a:p>
            <a:pPr rtl="0"/>
            <a:r>
              <a:rPr lang="ja-JP" altLang="en-US" sz="2000" dirty="0"/>
              <a:t>　</a:t>
            </a:r>
            <a:r>
              <a:rPr lang="ja-JP" altLang="en-US" sz="2000" dirty="0">
                <a:latin typeface="Meiryo UI" panose="020B0604030504040204" pitchFamily="50" charset="-128"/>
                <a:ea typeface="Meiryo UI" panose="020B0604030504040204" pitchFamily="50" charset="-128"/>
              </a:rPr>
              <a:t>認知症により意思疎通困難。口腔内は出血と浸出液で汚染著明。腹満あり、連日排便ありと</a:t>
            </a:r>
            <a:endParaRPr lang="en-US" altLang="ja-JP" sz="2000" dirty="0">
              <a:latin typeface="Meiryo UI" panose="020B0604030504040204" pitchFamily="50" charset="-128"/>
              <a:ea typeface="Meiryo UI" panose="020B0604030504040204" pitchFamily="50" charset="-128"/>
            </a:endParaRPr>
          </a:p>
          <a:p>
            <a:pPr rtl="0"/>
            <a:r>
              <a:rPr lang="ja-JP" altLang="en-US" sz="2000" dirty="0"/>
              <a:t>　</a:t>
            </a:r>
            <a:r>
              <a:rPr lang="ja-JP" altLang="en-US" sz="2000" dirty="0">
                <a:latin typeface="Meiryo UI" panose="020B0604030504040204" pitchFamily="50" charset="-128"/>
                <a:ea typeface="Meiryo UI" panose="020B0604030504040204" pitchFamily="50" charset="-128"/>
              </a:rPr>
              <a:t>の情報であったが、便秘を疑った。</a:t>
            </a:r>
            <a:r>
              <a:rPr lang="ja-JP" altLang="en-US" sz="2000" dirty="0"/>
              <a:t>　</a:t>
            </a:r>
            <a:endParaRPr lang="en-US" altLang="ja-JP" sz="2000" dirty="0"/>
          </a:p>
          <a:p>
            <a:pPr rtl="0"/>
            <a:r>
              <a:rPr lang="ja-JP" altLang="en-US" sz="2000" dirty="0">
                <a:latin typeface="Meiryo UI" panose="020B0604030504040204" pitchFamily="50" charset="-128"/>
                <a:ea typeface="Meiryo UI" panose="020B0604030504040204" pitchFamily="50" charset="-128"/>
              </a:rPr>
              <a:t>　→丁寧な口腔ケアと浣腸・摘便による排便処置を実施。</a:t>
            </a:r>
            <a:r>
              <a:rPr lang="ja-JP" altLang="en-US" sz="2000" dirty="0"/>
              <a:t>便は</a:t>
            </a:r>
            <a:r>
              <a:rPr lang="ja-JP" altLang="en-US" sz="2000" dirty="0">
                <a:latin typeface="Meiryo UI" panose="020B0604030504040204" pitchFamily="50" charset="-128"/>
                <a:ea typeface="Meiryo UI" panose="020B0604030504040204" pitchFamily="50" charset="-128"/>
              </a:rPr>
              <a:t>両手に</a:t>
            </a:r>
            <a:r>
              <a:rPr lang="ja-JP" altLang="en-US" sz="2000" dirty="0"/>
              <a:t>山盛り</a:t>
            </a:r>
            <a:r>
              <a:rPr lang="en-US" altLang="ja-JP" sz="2000" dirty="0"/>
              <a:t>2</a:t>
            </a:r>
            <a:r>
              <a:rPr lang="ja-JP" altLang="en-US" sz="2000" dirty="0"/>
              <a:t>杯分ほどの良便が</a:t>
            </a:r>
            <a:endParaRPr lang="en-US" altLang="ja-JP" sz="2000" dirty="0"/>
          </a:p>
          <a:p>
            <a:pPr rtl="0"/>
            <a:r>
              <a:rPr lang="ja-JP" altLang="en-US" sz="2000" dirty="0"/>
              <a:t>　　溜まっていた。　　ケア実施後、直感的に「回復するかも？」と感じた。</a:t>
            </a:r>
            <a:endParaRPr lang="en-US" altLang="ja-JP" sz="2000" dirty="0"/>
          </a:p>
          <a:p>
            <a:pPr rtl="0"/>
            <a:r>
              <a:rPr lang="ja-JP" altLang="en-US" sz="2000" dirty="0"/>
              <a:t>翌日）妻より「昨日たくさん（便を）出してもらい、よっぽど気持ちよくなったようで、昼も夜も今朝も　</a:t>
            </a:r>
            <a:endParaRPr lang="en-US" altLang="ja-JP" sz="2000" dirty="0"/>
          </a:p>
          <a:p>
            <a:pPr rtl="0"/>
            <a:r>
              <a:rPr lang="ja-JP" altLang="en-US" sz="2000" dirty="0"/>
              <a:t>　　食事を全部摂取しました」と報告あり。</a:t>
            </a:r>
            <a:endParaRPr lang="en-US" altLang="ja-JP" sz="2000" dirty="0"/>
          </a:p>
          <a:p>
            <a:pPr rtl="0"/>
            <a:r>
              <a:rPr lang="ja-JP" altLang="en-US" sz="2000" dirty="0"/>
              <a:t>　</a:t>
            </a:r>
            <a:endParaRPr lang="en-US" altLang="ja-JP" sz="2000" dirty="0"/>
          </a:p>
          <a:p>
            <a:pPr rtl="0"/>
            <a:endParaRPr lang="en-US" altLang="ja-JP" sz="2000" dirty="0"/>
          </a:p>
        </p:txBody>
      </p:sp>
    </p:spTree>
    <p:extLst>
      <p:ext uri="{BB962C8B-B14F-4D97-AF65-F5344CB8AC3E}">
        <p14:creationId xmlns:p14="http://schemas.microsoft.com/office/powerpoint/2010/main" val="661879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1E0B6458-604A-8EF6-9150-CEF6DB481853}"/>
              </a:ext>
            </a:extLst>
          </p:cNvPr>
          <p:cNvSpPr/>
          <p:nvPr/>
        </p:nvSpPr>
        <p:spPr>
          <a:xfrm>
            <a:off x="822621" y="1791093"/>
            <a:ext cx="2373066" cy="2168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596552" y="257366"/>
            <a:ext cx="6078461" cy="610863"/>
          </a:xfrm>
        </p:spPr>
        <p:txBody>
          <a:bodyPr rtlCol="0">
            <a:normAutofit/>
          </a:bodyPr>
          <a:lstStyle/>
          <a:p>
            <a:pPr rtl="0"/>
            <a:r>
              <a:rPr lang="ja-JP" altLang="en-US" sz="2800" dirty="0">
                <a:latin typeface="Meiryo UI" panose="020B0604030504040204" pitchFamily="50" charset="-128"/>
                <a:ea typeface="Meiryo UI" panose="020B0604030504040204" pitchFamily="50" charset="-128"/>
              </a:rPr>
              <a:t>　事例（つづき）</a:t>
            </a:r>
          </a:p>
        </p:txBody>
      </p:sp>
      <p:sp>
        <p:nvSpPr>
          <p:cNvPr id="44" name="テキスト プレースホルダー 43">
            <a:extLst>
              <a:ext uri="{FF2B5EF4-FFF2-40B4-BE49-F238E27FC236}">
                <a16:creationId xmlns:a16="http://schemas.microsoft.com/office/drawing/2014/main" id="{906E4DF9-127F-4650-8BAA-2521A37885B0}"/>
              </a:ext>
            </a:extLst>
          </p:cNvPr>
          <p:cNvSpPr>
            <a:spLocks noGrp="1"/>
          </p:cNvSpPr>
          <p:nvPr>
            <p:ph type="body" sz="quarter" idx="10"/>
          </p:nvPr>
        </p:nvSpPr>
        <p:spPr>
          <a:xfrm>
            <a:off x="1008525" y="1218357"/>
            <a:ext cx="7362987" cy="1275511"/>
          </a:xfrm>
        </p:spPr>
        <p:txBody>
          <a:bodyPr rtlCol="0"/>
          <a:lstStyle/>
          <a:p>
            <a:pPr rtl="0"/>
            <a:r>
              <a:rPr lang="ja-JP" altLang="en-US" sz="2800" b="1" dirty="0"/>
              <a:t>主治医へメールで報告</a:t>
            </a:r>
            <a:endParaRPr lang="en-US" altLang="ja-JP" sz="2800" b="1" dirty="0"/>
          </a:p>
          <a:p>
            <a:pPr rtl="0"/>
            <a:r>
              <a:rPr lang="ja-JP" altLang="en-US" sz="2800" dirty="0"/>
              <a:t>　退院日の状態と処置、その後の経過について</a:t>
            </a:r>
            <a:endParaRPr lang="en-US" altLang="ja-JP" sz="2800" dirty="0"/>
          </a:p>
          <a:p>
            <a:pPr rtl="0"/>
            <a:r>
              <a:rPr lang="ja-JP" altLang="en-US" sz="2800" dirty="0"/>
              <a:t>　　回復されるかもしれませんね・・・😊と補足</a:t>
            </a:r>
            <a:endParaRPr lang="en-US" altLang="ja-JP" sz="2800" dirty="0"/>
          </a:p>
          <a:p>
            <a:pPr rtl="0"/>
            <a:endParaRPr lang="en-US" altLang="ja-JP" sz="2800" dirty="0"/>
          </a:p>
        </p:txBody>
      </p:sp>
      <p:sp>
        <p:nvSpPr>
          <p:cNvPr id="3" name="矢印: 下 2">
            <a:extLst>
              <a:ext uri="{FF2B5EF4-FFF2-40B4-BE49-F238E27FC236}">
                <a16:creationId xmlns:a16="http://schemas.microsoft.com/office/drawing/2014/main" id="{9B9A99B7-32CF-16C5-668C-F9A55764A714}"/>
              </a:ext>
            </a:extLst>
          </p:cNvPr>
          <p:cNvSpPr/>
          <p:nvPr/>
        </p:nvSpPr>
        <p:spPr>
          <a:xfrm>
            <a:off x="3635782" y="2771777"/>
            <a:ext cx="659876" cy="8295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プレースホルダー 43">
            <a:extLst>
              <a:ext uri="{FF2B5EF4-FFF2-40B4-BE49-F238E27FC236}">
                <a16:creationId xmlns:a16="http://schemas.microsoft.com/office/drawing/2014/main" id="{22542294-9D86-AAB0-3EF5-FC6EF013B7F9}"/>
              </a:ext>
            </a:extLst>
          </p:cNvPr>
          <p:cNvSpPr txBox="1">
            <a:spLocks/>
          </p:cNvSpPr>
          <p:nvPr/>
        </p:nvSpPr>
        <p:spPr>
          <a:xfrm>
            <a:off x="4690018" y="2911489"/>
            <a:ext cx="3099666" cy="50058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000" b="1" dirty="0"/>
              <a:t>医師からの返信（一言）</a:t>
            </a:r>
            <a:endParaRPr lang="en-US" altLang="ja-JP" sz="2000" b="1" dirty="0"/>
          </a:p>
        </p:txBody>
      </p:sp>
      <p:sp>
        <p:nvSpPr>
          <p:cNvPr id="5" name="テキスト プレースホルダー 43">
            <a:extLst>
              <a:ext uri="{FF2B5EF4-FFF2-40B4-BE49-F238E27FC236}">
                <a16:creationId xmlns:a16="http://schemas.microsoft.com/office/drawing/2014/main" id="{7BD96E04-4DA4-06D1-71F4-955F82F6B112}"/>
              </a:ext>
            </a:extLst>
          </p:cNvPr>
          <p:cNvSpPr txBox="1">
            <a:spLocks/>
          </p:cNvSpPr>
          <p:nvPr/>
        </p:nvSpPr>
        <p:spPr>
          <a:xfrm>
            <a:off x="1127521" y="3742069"/>
            <a:ext cx="8540501" cy="61637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3200" b="1" dirty="0"/>
              <a:t>復活すると、奥様が困ります</a:t>
            </a:r>
            <a:r>
              <a:rPr lang="en-US" altLang="ja-JP" sz="3200" b="1" dirty="0"/>
              <a:t>…</a:t>
            </a:r>
            <a:r>
              <a:rPr lang="ja-JP" altLang="en-US" sz="3200" b="1" dirty="0"/>
              <a:t>😭😭😭</a:t>
            </a:r>
            <a:endParaRPr lang="en-US" altLang="ja-JP" sz="3200" b="1" dirty="0"/>
          </a:p>
          <a:p>
            <a:endParaRPr lang="en-US" altLang="ja-JP" sz="3200" b="1" dirty="0"/>
          </a:p>
          <a:p>
            <a:endParaRPr lang="en-US" altLang="ja-JP" sz="3200" b="1" dirty="0"/>
          </a:p>
        </p:txBody>
      </p:sp>
      <p:sp>
        <p:nvSpPr>
          <p:cNvPr id="6" name="テキスト プレースホルダー 43">
            <a:extLst>
              <a:ext uri="{FF2B5EF4-FFF2-40B4-BE49-F238E27FC236}">
                <a16:creationId xmlns:a16="http://schemas.microsoft.com/office/drawing/2014/main" id="{BD6AB0BB-103A-094D-8763-D4EF6899EFF7}"/>
              </a:ext>
            </a:extLst>
          </p:cNvPr>
          <p:cNvSpPr txBox="1">
            <a:spLocks/>
          </p:cNvSpPr>
          <p:nvPr/>
        </p:nvSpPr>
        <p:spPr>
          <a:xfrm>
            <a:off x="1834531" y="5757700"/>
            <a:ext cx="8725059" cy="6871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2800" b="1" dirty="0"/>
          </a:p>
        </p:txBody>
      </p:sp>
      <p:sp>
        <p:nvSpPr>
          <p:cNvPr id="9" name="テキスト プレースホルダー 43">
            <a:extLst>
              <a:ext uri="{FF2B5EF4-FFF2-40B4-BE49-F238E27FC236}">
                <a16:creationId xmlns:a16="http://schemas.microsoft.com/office/drawing/2014/main" id="{E3041846-75EF-92C3-E0A8-B1E8A2958562}"/>
              </a:ext>
            </a:extLst>
          </p:cNvPr>
          <p:cNvSpPr txBox="1">
            <a:spLocks/>
          </p:cNvSpPr>
          <p:nvPr/>
        </p:nvSpPr>
        <p:spPr>
          <a:xfrm>
            <a:off x="664857" y="4499181"/>
            <a:ext cx="11064405" cy="175761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800" dirty="0"/>
              <a:t>悲しいことに、私も「やっぱりそうですよね～」と感じてしまう</a:t>
            </a:r>
            <a:endParaRPr lang="en-US" altLang="ja-JP" sz="2800" dirty="0"/>
          </a:p>
          <a:p>
            <a:r>
              <a:rPr lang="ja-JP" altLang="en-US" sz="2800" dirty="0"/>
              <a:t>在宅療養の支援は家族の人生を含めた支援が必要で、奥深く、時に辛い</a:t>
            </a:r>
            <a:endParaRPr lang="en-US" altLang="ja-JP" sz="2800" dirty="0"/>
          </a:p>
          <a:p>
            <a:r>
              <a:rPr lang="ja-JP" altLang="en-US" sz="2800" dirty="0"/>
              <a:t>だから、多職種連携で情報を出し合い、より良い方向性を検討・決定していく過程が大事なんだろうと感じる</a:t>
            </a:r>
            <a:endParaRPr lang="en-US" altLang="ja-JP" sz="2800" dirty="0"/>
          </a:p>
        </p:txBody>
      </p:sp>
    </p:spTree>
    <p:extLst>
      <p:ext uri="{BB962C8B-B14F-4D97-AF65-F5344CB8AC3E}">
        <p14:creationId xmlns:p14="http://schemas.microsoft.com/office/powerpoint/2010/main" val="323694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8DC19A02-C669-CCE5-0EBA-CE4CAE99E275}"/>
              </a:ext>
            </a:extLst>
          </p:cNvPr>
          <p:cNvSpPr txBox="1"/>
          <p:nvPr/>
        </p:nvSpPr>
        <p:spPr>
          <a:xfrm>
            <a:off x="867266" y="1857080"/>
            <a:ext cx="2328421" cy="369332"/>
          </a:xfrm>
          <a:prstGeom prst="rect">
            <a:avLst/>
          </a:prstGeom>
          <a:solidFill>
            <a:schemeClr val="tx1"/>
          </a:solidFill>
        </p:spPr>
        <p:txBody>
          <a:bodyPr wrap="square" rtlCol="0">
            <a:spAutoFit/>
          </a:bodyPr>
          <a:lstStyle/>
          <a:p>
            <a:endParaRPr kumimoji="1" lang="ja-JP" altLang="en-US" dirty="0"/>
          </a:p>
        </p:txBody>
      </p:sp>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1055802" y="595149"/>
            <a:ext cx="3827283" cy="610863"/>
          </a:xfrm>
        </p:spPr>
        <p:txBody>
          <a:bodyPr rtlCol="0">
            <a:normAutofit/>
          </a:bodyPr>
          <a:lstStyle/>
          <a:p>
            <a:pPr rtl="0"/>
            <a:r>
              <a:rPr lang="ja-JP" altLang="en-US" dirty="0">
                <a:latin typeface="Meiryo UI" panose="020B0604030504040204" pitchFamily="50" charset="-128"/>
                <a:ea typeface="Meiryo UI" panose="020B0604030504040204" pitchFamily="50" charset="-128"/>
              </a:rPr>
              <a:t>看取りのケア</a:t>
            </a:r>
          </a:p>
        </p:txBody>
      </p:sp>
      <p:graphicFrame>
        <p:nvGraphicFramePr>
          <p:cNvPr id="11" name="グラフ 10">
            <a:extLst>
              <a:ext uri="{FF2B5EF4-FFF2-40B4-BE49-F238E27FC236}">
                <a16:creationId xmlns:a16="http://schemas.microsoft.com/office/drawing/2014/main" id="{EB5CB06B-DFE0-4F14-9F91-7CBD4542DC3C}"/>
              </a:ext>
            </a:extLst>
          </p:cNvPr>
          <p:cNvGraphicFramePr>
            <a:graphicFrameLocks/>
          </p:cNvGraphicFramePr>
          <p:nvPr>
            <p:extLst>
              <p:ext uri="{D42A27DB-BD31-4B8C-83A1-F6EECF244321}">
                <p14:modId xmlns:p14="http://schemas.microsoft.com/office/powerpoint/2010/main" val="2647581899"/>
              </p:ext>
            </p:extLst>
          </p:nvPr>
        </p:nvGraphicFramePr>
        <p:xfrm>
          <a:off x="1509860" y="1311447"/>
          <a:ext cx="7822677" cy="3704734"/>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a:extLst>
              <a:ext uri="{FF2B5EF4-FFF2-40B4-BE49-F238E27FC236}">
                <a16:creationId xmlns:a16="http://schemas.microsoft.com/office/drawing/2014/main" id="{E6B549E3-5AB2-3C10-71E4-1A2798F45FEB}"/>
              </a:ext>
            </a:extLst>
          </p:cNvPr>
          <p:cNvSpPr txBox="1"/>
          <p:nvPr/>
        </p:nvSpPr>
        <p:spPr>
          <a:xfrm>
            <a:off x="867266" y="5308530"/>
            <a:ext cx="10020405" cy="1015663"/>
          </a:xfrm>
          <a:prstGeom prst="rect">
            <a:avLst/>
          </a:prstGeom>
          <a:noFill/>
        </p:spPr>
        <p:txBody>
          <a:bodyPr wrap="square" rtlCol="0">
            <a:spAutoFit/>
          </a:bodyPr>
          <a:lstStyle/>
          <a:p>
            <a:r>
              <a:rPr kumimoji="1" lang="ja-JP" altLang="en-US" sz="2000" dirty="0">
                <a:solidFill>
                  <a:schemeClr val="bg1"/>
                </a:solidFill>
                <a:latin typeface="Meiryo UI" panose="020B0604030504040204" pitchFamily="50" charset="-128"/>
                <a:ea typeface="Meiryo UI" panose="020B0604030504040204" pitchFamily="50" charset="-128"/>
              </a:rPr>
              <a:t>多死時代、看取りの場所の選択肢が増えている印象もありますが、死にたい場所</a:t>
            </a:r>
            <a:r>
              <a:rPr kumimoji="1" lang="en-US" altLang="ja-JP" sz="2000" dirty="0">
                <a:solidFill>
                  <a:schemeClr val="bg1"/>
                </a:solidFill>
                <a:latin typeface="Meiryo UI" panose="020B0604030504040204" pitchFamily="50" charset="-128"/>
                <a:ea typeface="Meiryo UI" panose="020B0604030504040204" pitchFamily="50" charset="-128"/>
              </a:rPr>
              <a:t>1</a:t>
            </a:r>
            <a:r>
              <a:rPr kumimoji="1" lang="ja-JP" altLang="en-US" sz="2000" dirty="0">
                <a:solidFill>
                  <a:schemeClr val="bg1"/>
                </a:solidFill>
                <a:latin typeface="Meiryo UI" panose="020B0604030504040204" pitchFamily="50" charset="-128"/>
                <a:ea typeface="Meiryo UI" panose="020B0604030504040204" pitchFamily="50" charset="-128"/>
              </a:rPr>
              <a:t>位は「在宅」</a:t>
            </a:r>
            <a:endParaRPr kumimoji="1" lang="en-US" altLang="ja-JP" sz="2000" dirty="0">
              <a:solidFill>
                <a:schemeClr val="bg1"/>
              </a:solidFill>
              <a:latin typeface="Meiryo UI" panose="020B0604030504040204" pitchFamily="50" charset="-128"/>
              <a:ea typeface="Meiryo UI" panose="020B0604030504040204" pitchFamily="50" charset="-128"/>
            </a:endParaRPr>
          </a:p>
          <a:p>
            <a:r>
              <a:rPr kumimoji="1" lang="ja-JP" altLang="en-US" sz="2000" dirty="0">
                <a:solidFill>
                  <a:schemeClr val="bg1"/>
                </a:solidFill>
                <a:latin typeface="Meiryo UI" panose="020B0604030504040204" pitchFamily="50" charset="-128"/>
                <a:ea typeface="Meiryo UI" panose="020B0604030504040204" pitchFamily="50" charset="-128"/>
              </a:rPr>
              <a:t>希望される方が、在宅で穏やかな最期を迎えられるよう、多職種で連携をしてサポートしていきたいですね</a:t>
            </a:r>
            <a:endParaRPr kumimoji="1" lang="en-US" altLang="ja-JP" sz="20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2160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ja-JP" altLang="en-US" dirty="0">
                <a:latin typeface="Meiryo UI" panose="020B0604030504040204" pitchFamily="50" charset="-128"/>
                <a:ea typeface="Meiryo UI" panose="020B0604030504040204" pitchFamily="50" charset="-128"/>
              </a:rPr>
              <a:t>本日の内容</a:t>
            </a: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1257300" y="2648138"/>
            <a:ext cx="4838700" cy="628735"/>
          </a:xfrm>
        </p:spPr>
        <p:txBody>
          <a:bodyPr rtlCol="0"/>
          <a:lstStyle/>
          <a:p>
            <a:pPr rtl="0"/>
            <a:r>
              <a:rPr lang="en-US" altLang="ja-JP" sz="3600" dirty="0">
                <a:latin typeface="Meiryo UI" panose="020B0604030504040204" pitchFamily="50" charset="-128"/>
                <a:ea typeface="Meiryo UI" panose="020B0604030504040204" pitchFamily="50" charset="-128"/>
              </a:rPr>
              <a:t>1.</a:t>
            </a:r>
            <a:r>
              <a:rPr lang="ja-JP" altLang="en-US" sz="3600" dirty="0">
                <a:latin typeface="Meiryo UI" panose="020B0604030504040204" pitchFamily="50" charset="-128"/>
                <a:ea typeface="Meiryo UI" panose="020B0604030504040204" pitchFamily="50" charset="-128"/>
              </a:rPr>
              <a:t>看護師の業務</a:t>
            </a:r>
          </a:p>
        </p:txBody>
      </p:sp>
      <p:sp>
        <p:nvSpPr>
          <p:cNvPr id="49" name="テキスト プレースホルダー 48">
            <a:extLst>
              <a:ext uri="{FF2B5EF4-FFF2-40B4-BE49-F238E27FC236}">
                <a16:creationId xmlns:a16="http://schemas.microsoft.com/office/drawing/2014/main" id="{ED796758-F31D-4250-A439-D6DE9523C88B}"/>
              </a:ext>
            </a:extLst>
          </p:cNvPr>
          <p:cNvSpPr>
            <a:spLocks noGrp="1"/>
          </p:cNvSpPr>
          <p:nvPr>
            <p:ph type="body" sz="quarter" idx="16"/>
          </p:nvPr>
        </p:nvSpPr>
        <p:spPr>
          <a:xfrm>
            <a:off x="1268822" y="3353612"/>
            <a:ext cx="6634304" cy="542207"/>
          </a:xfrm>
        </p:spPr>
        <p:txBody>
          <a:bodyPr rtlCol="0"/>
          <a:lstStyle/>
          <a:p>
            <a:pPr rtl="0"/>
            <a:r>
              <a:rPr lang="en-US" altLang="ja-JP" sz="3600" dirty="0">
                <a:latin typeface="Meiryo UI" panose="020B0604030504040204" pitchFamily="50" charset="-128"/>
                <a:ea typeface="Meiryo UI" panose="020B0604030504040204" pitchFamily="50" charset="-128"/>
              </a:rPr>
              <a:t>2.</a:t>
            </a:r>
            <a:r>
              <a:rPr lang="ja-JP" altLang="en-US" sz="3600" dirty="0"/>
              <a:t>訪問看護の制度と特徴について</a:t>
            </a:r>
            <a:endParaRPr lang="ja-JP" altLang="en-US" sz="3600" dirty="0">
              <a:latin typeface="Meiryo UI" panose="020B0604030504040204" pitchFamily="50" charset="-128"/>
              <a:ea typeface="Meiryo UI" panose="020B0604030504040204" pitchFamily="50" charset="-128"/>
            </a:endParaRPr>
          </a:p>
        </p:txBody>
      </p:sp>
      <p:sp>
        <p:nvSpPr>
          <p:cNvPr id="3" name="テキスト プレースホルダー 48">
            <a:extLst>
              <a:ext uri="{FF2B5EF4-FFF2-40B4-BE49-F238E27FC236}">
                <a16:creationId xmlns:a16="http://schemas.microsoft.com/office/drawing/2014/main" id="{D6C376AE-A99D-1DF7-85E8-12A85706C8FE}"/>
              </a:ext>
            </a:extLst>
          </p:cNvPr>
          <p:cNvSpPr txBox="1">
            <a:spLocks/>
          </p:cNvSpPr>
          <p:nvPr/>
        </p:nvSpPr>
        <p:spPr>
          <a:xfrm>
            <a:off x="1257300" y="4027475"/>
            <a:ext cx="8460635" cy="5422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kumimoji="1" sz="1800" b="1" i="0" kern="1200" spc="0" baseline="0">
                <a:solidFill>
                  <a:schemeClr val="tx2"/>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None/>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3600" dirty="0"/>
              <a:t>3.</a:t>
            </a:r>
            <a:r>
              <a:rPr lang="ja-JP" altLang="en-US" sz="3600" dirty="0"/>
              <a:t>訪問看護ステーションの特徴の見分け方</a:t>
            </a:r>
          </a:p>
        </p:txBody>
      </p:sp>
      <p:sp>
        <p:nvSpPr>
          <p:cNvPr id="5" name="テキスト プレースホルダー 48">
            <a:extLst>
              <a:ext uri="{FF2B5EF4-FFF2-40B4-BE49-F238E27FC236}">
                <a16:creationId xmlns:a16="http://schemas.microsoft.com/office/drawing/2014/main" id="{41270D38-F652-46E5-59C6-A7BC1B96852D}"/>
              </a:ext>
            </a:extLst>
          </p:cNvPr>
          <p:cNvSpPr txBox="1">
            <a:spLocks/>
          </p:cNvSpPr>
          <p:nvPr/>
        </p:nvSpPr>
        <p:spPr>
          <a:xfrm>
            <a:off x="1268822" y="4701339"/>
            <a:ext cx="8460635" cy="5422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kumimoji="1" sz="1800" b="1" i="0" kern="1200" spc="0" baseline="0">
                <a:solidFill>
                  <a:schemeClr val="tx2"/>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None/>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ja-JP" altLang="en-US" sz="3600" dirty="0"/>
          </a:p>
        </p:txBody>
      </p:sp>
    </p:spTree>
    <p:extLst>
      <p:ext uri="{BB962C8B-B14F-4D97-AF65-F5344CB8AC3E}">
        <p14:creationId xmlns:p14="http://schemas.microsoft.com/office/powerpoint/2010/main" val="3123121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D9763EA-3774-82B0-574B-66FE3B050785}"/>
              </a:ext>
            </a:extLst>
          </p:cNvPr>
          <p:cNvSpPr txBox="1"/>
          <p:nvPr/>
        </p:nvSpPr>
        <p:spPr>
          <a:xfrm>
            <a:off x="878186" y="1792586"/>
            <a:ext cx="2272420" cy="369332"/>
          </a:xfrm>
          <a:prstGeom prst="rect">
            <a:avLst/>
          </a:prstGeom>
          <a:solidFill>
            <a:schemeClr val="tx1"/>
          </a:solidFill>
        </p:spPr>
        <p:txBody>
          <a:bodyPr wrap="square" rtlCol="0">
            <a:spAutoFit/>
          </a:bodyPr>
          <a:lstStyle/>
          <a:p>
            <a:endParaRPr kumimoji="1" lang="ja-JP" altLang="en-US" dirty="0"/>
          </a:p>
        </p:txBody>
      </p:sp>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964023" y="879063"/>
            <a:ext cx="9245774" cy="628735"/>
          </a:xfrm>
        </p:spPr>
        <p:txBody>
          <a:bodyPr rtlCol="0">
            <a:normAutofit fontScale="90000"/>
          </a:bodyPr>
          <a:lstStyle/>
          <a:p>
            <a:pPr rtl="0"/>
            <a:r>
              <a:rPr lang="ja-JP" altLang="en-US" dirty="0">
                <a:latin typeface="Meiryo UI" panose="020B0604030504040204" pitchFamily="50" charset="-128"/>
                <a:ea typeface="Meiryo UI" panose="020B0604030504040204" pitchFamily="50" charset="-128"/>
              </a:rPr>
              <a:t>訪問看護ステーションの特徴の見分け方</a:t>
            </a: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964023" y="1859160"/>
            <a:ext cx="9380901" cy="4273686"/>
          </a:xfrm>
        </p:spPr>
        <p:txBody>
          <a:bodyPr rtlCol="0"/>
          <a:lstStyle/>
          <a:p>
            <a:pPr rtl="0"/>
            <a:r>
              <a:rPr lang="en-US" altLang="ja-JP" sz="2400" dirty="0">
                <a:solidFill>
                  <a:schemeClr val="bg1"/>
                </a:solidFill>
                <a:latin typeface="Meiryo UI" panose="020B0604030504040204" pitchFamily="50" charset="-128"/>
                <a:ea typeface="Meiryo UI" panose="020B0604030504040204" pitchFamily="50" charset="-128"/>
              </a:rPr>
              <a:t>1.24</a:t>
            </a:r>
            <a:r>
              <a:rPr lang="ja-JP" altLang="en-US" sz="2400" dirty="0">
                <a:solidFill>
                  <a:schemeClr val="bg1"/>
                </a:solidFill>
                <a:latin typeface="Meiryo UI" panose="020B0604030504040204" pitchFamily="50" charset="-128"/>
                <a:ea typeface="Meiryo UI" panose="020B0604030504040204" pitchFamily="50" charset="-128"/>
              </a:rPr>
              <a:t>時間体制をとっているか</a:t>
            </a:r>
            <a:endParaRPr lang="en-US" altLang="ja-JP" sz="2400" dirty="0">
              <a:solidFill>
                <a:schemeClr val="bg1"/>
              </a:solidFill>
              <a:latin typeface="Meiryo UI" panose="020B0604030504040204" pitchFamily="50" charset="-128"/>
              <a:ea typeface="Meiryo UI" panose="020B0604030504040204" pitchFamily="50" charset="-128"/>
            </a:endParaRPr>
          </a:p>
          <a:p>
            <a:pPr rtl="0"/>
            <a:r>
              <a:rPr lang="en-US" altLang="ja-JP" sz="2400" dirty="0">
                <a:solidFill>
                  <a:schemeClr val="bg1"/>
                </a:solidFill>
              </a:rPr>
              <a:t>2.</a:t>
            </a:r>
            <a:r>
              <a:rPr lang="ja-JP" altLang="en-US" sz="2400" dirty="0">
                <a:solidFill>
                  <a:schemeClr val="bg1"/>
                </a:solidFill>
              </a:rPr>
              <a:t>リハビリスタッフが在籍するか</a:t>
            </a:r>
            <a:endParaRPr lang="en-US" altLang="ja-JP" sz="2400" dirty="0">
              <a:solidFill>
                <a:schemeClr val="bg1"/>
              </a:solidFill>
            </a:endParaRPr>
          </a:p>
          <a:p>
            <a:pPr rtl="0"/>
            <a:r>
              <a:rPr lang="en-US" altLang="ja-JP" sz="2400" dirty="0">
                <a:solidFill>
                  <a:schemeClr val="bg1"/>
                </a:solidFill>
                <a:latin typeface="Meiryo UI" panose="020B0604030504040204" pitchFamily="50" charset="-128"/>
                <a:ea typeface="Meiryo UI" panose="020B0604030504040204" pitchFamily="50" charset="-128"/>
              </a:rPr>
              <a:t>3.</a:t>
            </a:r>
            <a:r>
              <a:rPr lang="ja-JP" altLang="en-US" sz="2400" dirty="0">
                <a:solidFill>
                  <a:schemeClr val="bg1"/>
                </a:solidFill>
                <a:latin typeface="Meiryo UI" panose="020B0604030504040204" pitchFamily="50" charset="-128"/>
                <a:ea typeface="Meiryo UI" panose="020B0604030504040204" pitchFamily="50" charset="-128"/>
              </a:rPr>
              <a:t>他の併設サービスがあるか</a:t>
            </a:r>
            <a:endParaRPr lang="en-US" altLang="ja-JP" sz="2400" dirty="0">
              <a:solidFill>
                <a:schemeClr val="bg1"/>
              </a:solidFill>
              <a:latin typeface="Meiryo UI" panose="020B0604030504040204" pitchFamily="50" charset="-128"/>
              <a:ea typeface="Meiryo UI" panose="020B0604030504040204" pitchFamily="50" charset="-128"/>
            </a:endParaRPr>
          </a:p>
          <a:p>
            <a:pPr rtl="0"/>
            <a:r>
              <a:rPr lang="en-US" altLang="ja-JP" sz="2400" dirty="0">
                <a:solidFill>
                  <a:schemeClr val="bg1"/>
                </a:solidFill>
              </a:rPr>
              <a:t>4.</a:t>
            </a:r>
            <a:r>
              <a:rPr lang="ja-JP" altLang="en-US" sz="2400" dirty="0">
                <a:solidFill>
                  <a:schemeClr val="bg1"/>
                </a:solidFill>
              </a:rPr>
              <a:t>認定看護師や専門看護師、特定看護師等の専門性の高い看護師</a:t>
            </a:r>
            <a:endParaRPr lang="en-US" altLang="ja-JP" sz="2400" dirty="0">
              <a:solidFill>
                <a:schemeClr val="bg1"/>
              </a:solidFill>
            </a:endParaRPr>
          </a:p>
          <a:p>
            <a:pPr rtl="0"/>
            <a:r>
              <a:rPr lang="ja-JP" altLang="en-US" sz="2400" dirty="0">
                <a:solidFill>
                  <a:schemeClr val="bg1"/>
                </a:solidFill>
              </a:rPr>
              <a:t>　が在籍しているか</a:t>
            </a:r>
            <a:endParaRPr lang="en-US" altLang="ja-JP" sz="2400" dirty="0">
              <a:solidFill>
                <a:schemeClr val="bg1"/>
              </a:solidFill>
            </a:endParaRPr>
          </a:p>
          <a:p>
            <a:pPr rtl="0"/>
            <a:r>
              <a:rPr lang="en-US" altLang="ja-JP" sz="2400" dirty="0">
                <a:solidFill>
                  <a:schemeClr val="bg1"/>
                </a:solidFill>
                <a:latin typeface="Meiryo UI" panose="020B0604030504040204" pitchFamily="50" charset="-128"/>
                <a:ea typeface="Meiryo UI" panose="020B0604030504040204" pitchFamily="50" charset="-128"/>
              </a:rPr>
              <a:t>5.</a:t>
            </a:r>
            <a:r>
              <a:rPr lang="ja-JP" altLang="en-US" sz="2400" dirty="0">
                <a:solidFill>
                  <a:schemeClr val="bg1"/>
                </a:solidFill>
                <a:latin typeface="Meiryo UI" panose="020B0604030504040204" pitchFamily="50" charset="-128"/>
                <a:ea typeface="Meiryo UI" panose="020B0604030504040204" pitchFamily="50" charset="-128"/>
              </a:rPr>
              <a:t>精神科訪問看護を受けているか</a:t>
            </a:r>
            <a:endParaRPr lang="en-US" altLang="ja-JP" sz="2400" dirty="0">
              <a:solidFill>
                <a:schemeClr val="bg1"/>
              </a:solidFill>
              <a:latin typeface="Meiryo UI" panose="020B0604030504040204" pitchFamily="50" charset="-128"/>
              <a:ea typeface="Meiryo UI" panose="020B0604030504040204" pitchFamily="50" charset="-128"/>
            </a:endParaRPr>
          </a:p>
          <a:p>
            <a:pPr rtl="0"/>
            <a:r>
              <a:rPr lang="en-US" altLang="ja-JP" sz="2400" dirty="0">
                <a:solidFill>
                  <a:schemeClr val="bg1"/>
                </a:solidFill>
              </a:rPr>
              <a:t>6.</a:t>
            </a:r>
            <a:r>
              <a:rPr lang="ja-JP" altLang="en-US" sz="2400" dirty="0">
                <a:solidFill>
                  <a:schemeClr val="bg1"/>
                </a:solidFill>
              </a:rPr>
              <a:t>機能強化型訪問看護ステーション</a:t>
            </a:r>
            <a:r>
              <a:rPr lang="en-US" altLang="ja-JP" sz="2400" baseline="30000" dirty="0">
                <a:solidFill>
                  <a:schemeClr val="bg1"/>
                </a:solidFill>
              </a:rPr>
              <a:t>※1</a:t>
            </a:r>
            <a:r>
              <a:rPr lang="ja-JP" altLang="en-US" sz="2400" dirty="0">
                <a:solidFill>
                  <a:schemeClr val="bg1"/>
                </a:solidFill>
              </a:rPr>
              <a:t>か</a:t>
            </a:r>
            <a:endParaRPr lang="en-US" altLang="ja-JP" sz="2400" dirty="0">
              <a:solidFill>
                <a:schemeClr val="bg1"/>
              </a:solidFill>
            </a:endParaRPr>
          </a:p>
          <a:p>
            <a:pPr rtl="0"/>
            <a:r>
              <a:rPr lang="en-US" altLang="ja-JP" sz="2400" dirty="0">
                <a:solidFill>
                  <a:schemeClr val="bg1"/>
                </a:solidFill>
                <a:latin typeface="Meiryo UI" panose="020B0604030504040204" pitchFamily="50" charset="-128"/>
                <a:ea typeface="Meiryo UI" panose="020B0604030504040204" pitchFamily="50" charset="-128"/>
              </a:rPr>
              <a:t>7.</a:t>
            </a:r>
            <a:r>
              <a:rPr lang="ja-JP" altLang="en-US" sz="2400" dirty="0">
                <a:solidFill>
                  <a:schemeClr val="bg1"/>
                </a:solidFill>
                <a:latin typeface="Meiryo UI" panose="020B0604030504040204" pitchFamily="50" charset="-128"/>
                <a:ea typeface="Meiryo UI" panose="020B0604030504040204" pitchFamily="50" charset="-128"/>
              </a:rPr>
              <a:t>看護体制強化加算</a:t>
            </a:r>
            <a:r>
              <a:rPr lang="en-US" altLang="ja-JP" sz="2400" baseline="30000" dirty="0">
                <a:solidFill>
                  <a:schemeClr val="bg1"/>
                </a:solidFill>
              </a:rPr>
              <a:t>※2 </a:t>
            </a:r>
            <a:r>
              <a:rPr lang="ja-JP" altLang="en-US" sz="2400" dirty="0">
                <a:solidFill>
                  <a:schemeClr val="bg1"/>
                </a:solidFill>
                <a:latin typeface="Meiryo UI" panose="020B0604030504040204" pitchFamily="50" charset="-128"/>
                <a:ea typeface="Meiryo UI" panose="020B0604030504040204" pitchFamily="50" charset="-128"/>
              </a:rPr>
              <a:t>、サービス提供体制強化加算</a:t>
            </a:r>
            <a:r>
              <a:rPr lang="en-US" altLang="ja-JP" sz="2400" baseline="30000" dirty="0">
                <a:solidFill>
                  <a:schemeClr val="bg1"/>
                </a:solidFill>
              </a:rPr>
              <a:t>※3</a:t>
            </a:r>
            <a:r>
              <a:rPr lang="ja-JP" altLang="en-US" sz="2400" dirty="0">
                <a:solidFill>
                  <a:schemeClr val="bg1"/>
                </a:solidFill>
                <a:latin typeface="Meiryo UI" panose="020B0604030504040204" pitchFamily="50" charset="-128"/>
                <a:ea typeface="Meiryo UI" panose="020B0604030504040204" pitchFamily="50" charset="-128"/>
              </a:rPr>
              <a:t>がついているか</a:t>
            </a:r>
            <a:endParaRPr lang="en-US" altLang="ja-JP" sz="2400" dirty="0">
              <a:solidFill>
                <a:schemeClr val="bg1"/>
              </a:solidFill>
              <a:latin typeface="Meiryo UI" panose="020B0604030504040204" pitchFamily="50" charset="-128"/>
              <a:ea typeface="Meiryo UI" panose="020B0604030504040204" pitchFamily="50" charset="-128"/>
            </a:endParaRPr>
          </a:p>
          <a:p>
            <a:pPr rtl="0"/>
            <a:r>
              <a:rPr lang="en-US" altLang="ja-JP" sz="2400" dirty="0">
                <a:solidFill>
                  <a:schemeClr val="bg1"/>
                </a:solidFill>
                <a:latin typeface="Meiryo UI" panose="020B0604030504040204" pitchFamily="50" charset="-128"/>
                <a:ea typeface="Meiryo UI" panose="020B0604030504040204" pitchFamily="50" charset="-128"/>
              </a:rPr>
              <a:t>8.</a:t>
            </a:r>
            <a:r>
              <a:rPr lang="ja-JP" altLang="en-US" sz="2400" dirty="0">
                <a:solidFill>
                  <a:schemeClr val="bg1"/>
                </a:solidFill>
                <a:latin typeface="Meiryo UI" panose="020B0604030504040204" pitchFamily="50" charset="-128"/>
                <a:ea typeface="Meiryo UI" panose="020B0604030504040204" pitchFamily="50" charset="-128"/>
              </a:rPr>
              <a:t>その他の有償事業を併設しているか</a:t>
            </a:r>
            <a:endParaRPr lang="en-US" altLang="ja-JP" sz="2400" dirty="0">
              <a:solidFill>
                <a:schemeClr val="bg1"/>
              </a:solidFill>
              <a:latin typeface="Meiryo UI" panose="020B0604030504040204" pitchFamily="50" charset="-128"/>
              <a:ea typeface="Meiryo UI" panose="020B0604030504040204" pitchFamily="50" charset="-128"/>
            </a:endParaRPr>
          </a:p>
          <a:p>
            <a:pPr rtl="0"/>
            <a:endParaRPr lang="ja-JP" altLang="en-US" sz="2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5B176DC4-59B1-36F4-3C25-9748E89360E6}"/>
              </a:ext>
            </a:extLst>
          </p:cNvPr>
          <p:cNvSpPr txBox="1"/>
          <p:nvPr/>
        </p:nvSpPr>
        <p:spPr>
          <a:xfrm>
            <a:off x="6465343" y="1591414"/>
            <a:ext cx="4118158" cy="369332"/>
          </a:xfrm>
          <a:prstGeom prst="rect">
            <a:avLst/>
          </a:prstGeom>
          <a:noFill/>
        </p:spPr>
        <p:txBody>
          <a:bodyPr wrap="square" rtlCol="0">
            <a:spAutoFit/>
          </a:bodyPr>
          <a:lstStyle/>
          <a:p>
            <a:r>
              <a:rPr kumimoji="1" lang="ja-JP" altLang="en-US" b="1" dirty="0">
                <a:solidFill>
                  <a:schemeClr val="accent4">
                    <a:lumMod val="75000"/>
                  </a:schemeClr>
                </a:solidFill>
                <a:latin typeface="Meiryo UI" panose="020B0604030504040204" pitchFamily="50" charset="-128"/>
                <a:ea typeface="Meiryo UI" panose="020B0604030504040204" pitchFamily="50" charset="-128"/>
              </a:rPr>
              <a:t>良し悪しの判断するものではありません！</a:t>
            </a:r>
          </a:p>
        </p:txBody>
      </p:sp>
    </p:spTree>
    <p:extLst>
      <p:ext uri="{BB962C8B-B14F-4D97-AF65-F5344CB8AC3E}">
        <p14:creationId xmlns:p14="http://schemas.microsoft.com/office/powerpoint/2010/main" val="494381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D9763EA-3774-82B0-574B-66FE3B050785}"/>
              </a:ext>
            </a:extLst>
          </p:cNvPr>
          <p:cNvSpPr txBox="1"/>
          <p:nvPr/>
        </p:nvSpPr>
        <p:spPr>
          <a:xfrm>
            <a:off x="878186" y="1792586"/>
            <a:ext cx="2272420" cy="369332"/>
          </a:xfrm>
          <a:prstGeom prst="rect">
            <a:avLst/>
          </a:prstGeom>
          <a:solidFill>
            <a:schemeClr val="tx1"/>
          </a:solidFill>
        </p:spPr>
        <p:txBody>
          <a:bodyPr wrap="square" rtlCol="0">
            <a:spAutoFit/>
          </a:bodyPr>
          <a:lstStyle/>
          <a:p>
            <a:endParaRPr kumimoji="1" lang="ja-JP" altLang="en-US" dirty="0"/>
          </a:p>
        </p:txBody>
      </p:sp>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878185" y="646267"/>
            <a:ext cx="10504518" cy="369333"/>
          </a:xfrm>
        </p:spPr>
        <p:txBody>
          <a:bodyPr rtlCol="0">
            <a:normAutofit fontScale="90000"/>
          </a:bodyPr>
          <a:lstStyle/>
          <a:p>
            <a:pPr rtl="0"/>
            <a:r>
              <a:rPr lang="ja-JP" altLang="en-US" dirty="0">
                <a:latin typeface="Meiryo UI" panose="020B0604030504040204" pitchFamily="50" charset="-128"/>
                <a:ea typeface="Meiryo UI" panose="020B0604030504040204" pitchFamily="50" charset="-128"/>
              </a:rPr>
              <a:t>訪問看護ステーションの特徴の見分け方</a:t>
            </a:r>
            <a:r>
              <a:rPr lang="ja-JP" altLang="en-US" sz="2700" dirty="0">
                <a:latin typeface="Meiryo UI" panose="020B0604030504040204" pitchFamily="50" charset="-128"/>
                <a:ea typeface="Meiryo UI" panose="020B0604030504040204" pitchFamily="50" charset="-128"/>
              </a:rPr>
              <a:t>（注釈）</a:t>
            </a: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1196143" y="1149830"/>
            <a:ext cx="10117671" cy="5392860"/>
          </a:xfrm>
        </p:spPr>
        <p:txBody>
          <a:bodyPr rtlCol="0"/>
          <a:lstStyle/>
          <a:p>
            <a:pPr rtl="0"/>
            <a:r>
              <a:rPr lang="ja-JP" altLang="en-US" sz="2400" dirty="0"/>
              <a:t>機能強化型訪問看護ステーションの算定条件（医療保険）</a:t>
            </a:r>
            <a:endParaRPr lang="en-US" altLang="ja-JP" sz="2400" dirty="0"/>
          </a:p>
          <a:p>
            <a:pPr rtl="0"/>
            <a:r>
              <a:rPr lang="ja-JP" altLang="en-US" sz="2400" dirty="0"/>
              <a:t>　　</a:t>
            </a:r>
            <a:r>
              <a:rPr lang="ja-JP" altLang="en-US" sz="2400" dirty="0">
                <a:solidFill>
                  <a:schemeClr val="bg1"/>
                </a:solidFill>
              </a:rPr>
              <a:t>規定のスタッフ数、休日・祝日の計画訪問の実施、重症度の高い利用　</a:t>
            </a:r>
            <a:endParaRPr lang="en-US" altLang="ja-JP" sz="2400" dirty="0">
              <a:solidFill>
                <a:schemeClr val="bg1"/>
              </a:solidFill>
            </a:endParaRPr>
          </a:p>
          <a:p>
            <a:pPr rtl="0"/>
            <a:r>
              <a:rPr lang="ja-JP" altLang="en-US" sz="2400" dirty="0">
                <a:solidFill>
                  <a:schemeClr val="bg1"/>
                </a:solidFill>
              </a:rPr>
              <a:t>　　者の受け入れ数、規定数のターミナル件数や重症児の常時受け入れ、</a:t>
            </a:r>
            <a:endParaRPr lang="en-US" altLang="ja-JP" sz="2400" dirty="0">
              <a:solidFill>
                <a:schemeClr val="bg1"/>
              </a:solidFill>
            </a:endParaRPr>
          </a:p>
          <a:p>
            <a:pPr rtl="0"/>
            <a:r>
              <a:rPr lang="ja-JP" altLang="en-US" sz="2400" dirty="0">
                <a:solidFill>
                  <a:schemeClr val="bg1"/>
                </a:solidFill>
              </a:rPr>
              <a:t>　　居宅介護支援事業所の併設、地域住民等に対する情報提供や人材</a:t>
            </a:r>
            <a:endParaRPr lang="en-US" altLang="ja-JP" sz="2400" dirty="0">
              <a:solidFill>
                <a:schemeClr val="bg1"/>
              </a:solidFill>
            </a:endParaRPr>
          </a:p>
          <a:p>
            <a:pPr rtl="0"/>
            <a:r>
              <a:rPr lang="ja-JP" altLang="en-US" sz="2400" dirty="0">
                <a:solidFill>
                  <a:schemeClr val="bg1"/>
                </a:solidFill>
              </a:rPr>
              <a:t>　　育成のための研修開催等、地域の医療者を対象とした研修開催など</a:t>
            </a:r>
            <a:endParaRPr lang="en-US" altLang="ja-JP" sz="2400" dirty="0">
              <a:solidFill>
                <a:schemeClr val="bg1"/>
              </a:solidFill>
            </a:endParaRPr>
          </a:p>
          <a:p>
            <a:pPr rtl="0"/>
            <a:r>
              <a:rPr lang="ja-JP" altLang="en-US" sz="2400" dirty="0">
                <a:latin typeface="Meiryo UI" panose="020B0604030504040204" pitchFamily="50" charset="-128"/>
                <a:ea typeface="Meiryo UI" panose="020B0604030504040204" pitchFamily="50" charset="-128"/>
              </a:rPr>
              <a:t>看護体制強化加算の算定基準（介護保険）</a:t>
            </a:r>
            <a:endParaRPr lang="en-US" altLang="ja-JP" sz="2400" dirty="0">
              <a:latin typeface="Meiryo UI" panose="020B0604030504040204" pitchFamily="50" charset="-128"/>
              <a:ea typeface="Meiryo UI" panose="020B0604030504040204" pitchFamily="50" charset="-128"/>
            </a:endParaRPr>
          </a:p>
          <a:p>
            <a:pPr rtl="0"/>
            <a:r>
              <a:rPr lang="ja-JP" altLang="en-US" sz="2400" dirty="0">
                <a:solidFill>
                  <a:schemeClr val="bg1"/>
                </a:solidFill>
              </a:rPr>
              <a:t>　　緊急時訪問看護加算（</a:t>
            </a:r>
            <a:r>
              <a:rPr lang="en-US" altLang="ja-JP" sz="2400" dirty="0">
                <a:solidFill>
                  <a:schemeClr val="bg1"/>
                </a:solidFill>
              </a:rPr>
              <a:t>24</a:t>
            </a:r>
            <a:r>
              <a:rPr lang="ja-JP" altLang="en-US" sz="2400" dirty="0">
                <a:solidFill>
                  <a:schemeClr val="bg1"/>
                </a:solidFill>
              </a:rPr>
              <a:t>時間体制）算定者の割合、特別管理加　</a:t>
            </a:r>
            <a:endParaRPr lang="en-US" altLang="ja-JP" sz="2400" dirty="0">
              <a:solidFill>
                <a:schemeClr val="bg1"/>
              </a:solidFill>
            </a:endParaRPr>
          </a:p>
          <a:p>
            <a:pPr rtl="0"/>
            <a:r>
              <a:rPr lang="ja-JP" altLang="en-US" sz="2400" dirty="0">
                <a:solidFill>
                  <a:schemeClr val="bg1"/>
                </a:solidFill>
              </a:rPr>
              <a:t>　　算（医療処置）算定者の割合、ターミナルケア加算の算定数、従業員</a:t>
            </a:r>
            <a:endParaRPr lang="en-US" altLang="ja-JP" sz="2400" dirty="0">
              <a:solidFill>
                <a:schemeClr val="bg1"/>
              </a:solidFill>
            </a:endParaRPr>
          </a:p>
          <a:p>
            <a:pPr rtl="0"/>
            <a:r>
              <a:rPr lang="ja-JP" altLang="en-US" sz="2400" dirty="0">
                <a:solidFill>
                  <a:schemeClr val="bg1"/>
                </a:solidFill>
              </a:rPr>
              <a:t>　　に対する看護師の割合</a:t>
            </a:r>
            <a:endParaRPr lang="en-US" altLang="ja-JP" sz="2400" baseline="30000" dirty="0"/>
          </a:p>
          <a:p>
            <a:pPr rtl="0"/>
            <a:r>
              <a:rPr lang="ja-JP" altLang="en-US" sz="2400" dirty="0"/>
              <a:t>サ</a:t>
            </a:r>
            <a:r>
              <a:rPr lang="ja-JP" altLang="en-US" sz="2400" dirty="0">
                <a:latin typeface="Meiryo UI" panose="020B0604030504040204" pitchFamily="50" charset="-128"/>
                <a:ea typeface="Meiryo UI" panose="020B0604030504040204" pitchFamily="50" charset="-128"/>
              </a:rPr>
              <a:t>ービス提供体制強化加算の算定基準（介護保険）</a:t>
            </a:r>
            <a:endParaRPr lang="en-US" altLang="ja-JP" sz="2400" dirty="0">
              <a:latin typeface="Meiryo UI" panose="020B0604030504040204" pitchFamily="50" charset="-128"/>
              <a:ea typeface="Meiryo UI" panose="020B0604030504040204" pitchFamily="50" charset="-128"/>
            </a:endParaRPr>
          </a:p>
          <a:p>
            <a:pPr rtl="0"/>
            <a:r>
              <a:rPr lang="ja-JP" altLang="en-US" sz="2400" dirty="0"/>
              <a:t>　　</a:t>
            </a:r>
            <a:r>
              <a:rPr lang="ja-JP" altLang="en-US" sz="2400" dirty="0">
                <a:solidFill>
                  <a:schemeClr val="bg1"/>
                </a:solidFill>
              </a:rPr>
              <a:t>一定の勤続年数のスタッフの割合、研修計画に沿った研修の受講</a:t>
            </a:r>
            <a:endParaRPr lang="en-US" altLang="ja-JP" sz="2400" dirty="0">
              <a:solidFill>
                <a:schemeClr val="bg1"/>
              </a:solidFill>
            </a:endParaRPr>
          </a:p>
          <a:p>
            <a:pPr rtl="0"/>
            <a:r>
              <a:rPr lang="ja-JP" altLang="en-US" sz="2400" dirty="0">
                <a:solidFill>
                  <a:schemeClr val="bg1"/>
                </a:solidFill>
                <a:latin typeface="Meiryo UI" panose="020B0604030504040204" pitchFamily="50" charset="-128"/>
                <a:ea typeface="Meiryo UI" panose="020B0604030504040204" pitchFamily="50" charset="-128"/>
              </a:rPr>
              <a:t>　　定期的な健康診断　定期的なケースカンファレンスの実施</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4916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964023" y="879063"/>
            <a:ext cx="9245774" cy="628735"/>
          </a:xfrm>
        </p:spPr>
        <p:txBody>
          <a:bodyPr rtlCol="0">
            <a:normAutofit/>
          </a:bodyPr>
          <a:lstStyle/>
          <a:p>
            <a:pPr rtl="0"/>
            <a:r>
              <a:rPr lang="ja-JP" altLang="en-US" dirty="0">
                <a:latin typeface="Meiryo UI" panose="020B0604030504040204" pitchFamily="50" charset="-128"/>
                <a:ea typeface="Meiryo UI" panose="020B0604030504040204" pitchFamily="50" charset="-128"/>
              </a:rPr>
              <a:t>訪問看護ステーション情報</a:t>
            </a: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952500" y="2092425"/>
            <a:ext cx="11401232" cy="1053252"/>
          </a:xfrm>
        </p:spPr>
        <p:txBody>
          <a:bodyPr rtlCol="0"/>
          <a:lstStyle/>
          <a:p>
            <a:r>
              <a:rPr lang="ja-JP" altLang="en-US" sz="3600" dirty="0">
                <a:hlinkClick r:id="rId3"/>
              </a:rPr>
              <a:t>訪問看護ステーション一覧 </a:t>
            </a:r>
            <a:r>
              <a:rPr lang="en-US" altLang="ja-JP" sz="3600" dirty="0">
                <a:hlinkClick r:id="rId3"/>
              </a:rPr>
              <a:t> </a:t>
            </a:r>
          </a:p>
          <a:p>
            <a:r>
              <a:rPr lang="ja-JP" altLang="en-US" sz="2000" dirty="0">
                <a:hlinkClick r:id="rId3"/>
              </a:rPr>
              <a:t>　　公益社団法人神奈川県看護協会 </a:t>
            </a:r>
            <a:r>
              <a:rPr lang="en-US" altLang="ja-JP" sz="2000" dirty="0">
                <a:hlinkClick r:id="rId3"/>
              </a:rPr>
              <a:t>(kana-kango.or.jp)</a:t>
            </a:r>
            <a:endParaRPr lang="ja-JP" altLang="en-US" sz="2000" dirty="0">
              <a:latin typeface="Meiryo UI" panose="020B0604030504040204" pitchFamily="50" charset="-128"/>
              <a:ea typeface="Meiryo UI" panose="020B0604030504040204" pitchFamily="50" charset="-128"/>
            </a:endParaRPr>
          </a:p>
          <a:p>
            <a:pPr rtl="0"/>
            <a:endParaRPr lang="ja-JP" altLang="en-US" sz="3600" dirty="0">
              <a:latin typeface="Meiryo UI" panose="020B0604030504040204" pitchFamily="50" charset="-128"/>
              <a:ea typeface="Meiryo UI" panose="020B0604030504040204" pitchFamily="50" charset="-128"/>
            </a:endParaRPr>
          </a:p>
        </p:txBody>
      </p:sp>
      <p:sp>
        <p:nvSpPr>
          <p:cNvPr id="49" name="テキスト プレースホルダー 48">
            <a:extLst>
              <a:ext uri="{FF2B5EF4-FFF2-40B4-BE49-F238E27FC236}">
                <a16:creationId xmlns:a16="http://schemas.microsoft.com/office/drawing/2014/main" id="{ED796758-F31D-4250-A439-D6DE9523C88B}"/>
              </a:ext>
            </a:extLst>
          </p:cNvPr>
          <p:cNvSpPr>
            <a:spLocks noGrp="1"/>
          </p:cNvSpPr>
          <p:nvPr>
            <p:ph type="body" sz="quarter" idx="16"/>
          </p:nvPr>
        </p:nvSpPr>
        <p:spPr>
          <a:xfrm>
            <a:off x="964023" y="3420847"/>
            <a:ext cx="11147113" cy="908340"/>
          </a:xfrm>
        </p:spPr>
        <p:txBody>
          <a:bodyPr rtlCol="0"/>
          <a:lstStyle/>
          <a:p>
            <a:pPr rtl="0"/>
            <a:r>
              <a:rPr lang="ja-JP" altLang="en-US" sz="3600" dirty="0">
                <a:hlinkClick r:id="rId4"/>
              </a:rPr>
              <a:t>訪問看護ステーション検索 </a:t>
            </a:r>
            <a:r>
              <a:rPr lang="en-US" altLang="ja-JP" sz="3600" dirty="0">
                <a:hlinkClick r:id="rId4"/>
              </a:rPr>
              <a:t> </a:t>
            </a:r>
          </a:p>
          <a:p>
            <a:pPr rtl="0"/>
            <a:r>
              <a:rPr lang="ja-JP" altLang="en-US" sz="2000" dirty="0">
                <a:hlinkClick r:id="rId4"/>
              </a:rPr>
              <a:t>　　　一般社団法人神奈川県訪問看護ステーション協議会 </a:t>
            </a:r>
            <a:r>
              <a:rPr lang="en-US" altLang="ja-JP" sz="2000" dirty="0">
                <a:hlinkClick r:id="rId4"/>
              </a:rPr>
              <a:t>(kanagawa-stkyougikai.jp)</a:t>
            </a:r>
            <a:endParaRPr lang="ja-JP" altLang="en-US" sz="2000" dirty="0">
              <a:latin typeface="Meiryo UI" panose="020B0604030504040204" pitchFamily="50" charset="-128"/>
              <a:ea typeface="Meiryo UI" panose="020B0604030504040204" pitchFamily="50" charset="-128"/>
            </a:endParaRPr>
          </a:p>
        </p:txBody>
      </p:sp>
      <p:sp>
        <p:nvSpPr>
          <p:cNvPr id="7" name="テキスト プレースホルダー 48">
            <a:extLst>
              <a:ext uri="{FF2B5EF4-FFF2-40B4-BE49-F238E27FC236}">
                <a16:creationId xmlns:a16="http://schemas.microsoft.com/office/drawing/2014/main" id="{FE83D4C2-4030-08B2-C4F1-13F79E107E53}"/>
              </a:ext>
            </a:extLst>
          </p:cNvPr>
          <p:cNvSpPr txBox="1">
            <a:spLocks/>
          </p:cNvSpPr>
          <p:nvPr/>
        </p:nvSpPr>
        <p:spPr>
          <a:xfrm>
            <a:off x="964023" y="4669677"/>
            <a:ext cx="11147113" cy="9083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kumimoji="1" sz="1800" b="1" i="0" kern="1200" spc="0" baseline="0">
                <a:solidFill>
                  <a:schemeClr val="tx2"/>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None/>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3600" u="sng" dirty="0">
                <a:solidFill>
                  <a:schemeClr val="accent3"/>
                </a:solidFill>
              </a:rPr>
              <a:t>ハートページ</a:t>
            </a:r>
            <a:r>
              <a:rPr lang="ja-JP" altLang="en-US" sz="3600" dirty="0">
                <a:solidFill>
                  <a:schemeClr val="accent3"/>
                </a:solidFill>
              </a:rPr>
              <a:t> </a:t>
            </a:r>
            <a:endParaRPr lang="en-US" altLang="ja-JP" sz="3600" dirty="0">
              <a:solidFill>
                <a:schemeClr val="accent3"/>
              </a:solidFill>
            </a:endParaRPr>
          </a:p>
          <a:p>
            <a:r>
              <a:rPr lang="ja-JP" altLang="en-US" sz="2000" dirty="0">
                <a:solidFill>
                  <a:schemeClr val="accent3"/>
                </a:solidFill>
              </a:rPr>
              <a:t>　　　</a:t>
            </a:r>
            <a:r>
              <a:rPr lang="ja-JP" altLang="en-US" sz="2000" u="sng" dirty="0">
                <a:solidFill>
                  <a:schemeClr val="accent3"/>
                </a:solidFill>
              </a:rPr>
              <a:t>横須賀市監修</a:t>
            </a:r>
          </a:p>
        </p:txBody>
      </p:sp>
    </p:spTree>
    <p:extLst>
      <p:ext uri="{BB962C8B-B14F-4D97-AF65-F5344CB8AC3E}">
        <p14:creationId xmlns:p14="http://schemas.microsoft.com/office/powerpoint/2010/main" val="3387438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0F1C8E16-0EBD-60AC-E472-3526A45D3F23}"/>
              </a:ext>
            </a:extLst>
          </p:cNvPr>
          <p:cNvSpPr/>
          <p:nvPr/>
        </p:nvSpPr>
        <p:spPr>
          <a:xfrm>
            <a:off x="1077364" y="2118358"/>
            <a:ext cx="9098732" cy="3331674"/>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softEdge rad="127000"/>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37728DC-195E-4A4E-AEBA-5E0D1DB03B76}"/>
              </a:ext>
            </a:extLst>
          </p:cNvPr>
          <p:cNvSpPr>
            <a:spLocks noGrp="1"/>
          </p:cNvSpPr>
          <p:nvPr>
            <p:ph type="title"/>
          </p:nvPr>
        </p:nvSpPr>
        <p:spPr>
          <a:xfrm>
            <a:off x="1274190" y="2238504"/>
            <a:ext cx="8705080" cy="3091382"/>
          </a:xfrm>
        </p:spPr>
        <p:txBody>
          <a:bodyPr rtlCol="0">
            <a:noAutofit/>
          </a:bodyPr>
          <a:lstStyle/>
          <a:p>
            <a:pPr rtl="0"/>
            <a:br>
              <a:rPr lang="en-US" altLang="ja-JP" sz="3200" dirty="0">
                <a:solidFill>
                  <a:schemeClr val="accent3"/>
                </a:solidFill>
              </a:rPr>
            </a:br>
            <a:r>
              <a:rPr lang="ja-JP" altLang="en-US" sz="3200" dirty="0">
                <a:solidFill>
                  <a:srgbClr val="002060"/>
                </a:solidFill>
              </a:rPr>
              <a:t>病気になっても、年をとっても、幸せに過ごし続けられる地域になるよう、皆さまと手を取り合って進み続けていきたいと思います</a:t>
            </a:r>
            <a:br>
              <a:rPr lang="en-US" altLang="ja-JP" sz="3200" dirty="0">
                <a:solidFill>
                  <a:srgbClr val="002060"/>
                </a:solidFill>
              </a:rPr>
            </a:br>
            <a:br>
              <a:rPr lang="en-US" altLang="ja-JP" sz="3200" dirty="0">
                <a:solidFill>
                  <a:srgbClr val="002060"/>
                </a:solidFill>
              </a:rPr>
            </a:br>
            <a:r>
              <a:rPr lang="ja-JP" altLang="en-US" sz="3200" dirty="0">
                <a:solidFill>
                  <a:srgbClr val="002060"/>
                </a:solidFill>
              </a:rPr>
              <a:t>　　　　　　　　　　本日はありがとうございました</a:t>
            </a:r>
            <a:br>
              <a:rPr lang="en-US" altLang="ja-JP" sz="3200" dirty="0">
                <a:solidFill>
                  <a:schemeClr val="accent3"/>
                </a:solidFill>
                <a:latin typeface="Meiryo UI" panose="020B0604030504040204" pitchFamily="50" charset="-128"/>
                <a:ea typeface="Meiryo UI" panose="020B0604030504040204" pitchFamily="50" charset="-128"/>
              </a:rPr>
            </a:br>
            <a:br>
              <a:rPr lang="en-US" altLang="ja-JP" sz="3200" dirty="0">
                <a:solidFill>
                  <a:schemeClr val="accent3"/>
                </a:solidFill>
                <a:latin typeface="Meiryo UI" panose="020B0604030504040204" pitchFamily="50" charset="-128"/>
                <a:ea typeface="Meiryo UI" panose="020B0604030504040204" pitchFamily="50" charset="-128"/>
              </a:rPr>
            </a:br>
            <a:br>
              <a:rPr lang="ja-JP" altLang="en-US" sz="3200" dirty="0">
                <a:solidFill>
                  <a:schemeClr val="accent3"/>
                </a:solidFill>
                <a:latin typeface="Meiryo UI" panose="020B0604030504040204" pitchFamily="50" charset="-128"/>
                <a:ea typeface="Meiryo UI" panose="020B0604030504040204" pitchFamily="50" charset="-128"/>
              </a:rPr>
            </a:br>
            <a:endParaRPr lang="ja-JP" altLang="en-US" sz="3200" dirty="0">
              <a:solidFill>
                <a:schemeClr val="accent3"/>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174E34E4-08C4-FDA6-06DE-01E89EEE7385}"/>
              </a:ext>
            </a:extLst>
          </p:cNvPr>
          <p:cNvSpPr txBox="1"/>
          <p:nvPr/>
        </p:nvSpPr>
        <p:spPr>
          <a:xfrm>
            <a:off x="688063" y="977774"/>
            <a:ext cx="1883121" cy="1020438"/>
          </a:xfrm>
          <a:prstGeom prst="rect">
            <a:avLst/>
          </a:prstGeom>
          <a:solidFill>
            <a:schemeClr val="tx1"/>
          </a:solidFill>
        </p:spPr>
        <p:txBody>
          <a:bodyPr vert="eaVert" wrap="square" rtlCol="0">
            <a:spAutoFit/>
          </a:bodyPr>
          <a:lstStyle/>
          <a:p>
            <a:endParaRPr kumimoji="1" lang="ja-JP" altLang="en-US" dirty="0"/>
          </a:p>
        </p:txBody>
      </p:sp>
    </p:spTree>
    <p:extLst>
      <p:ext uri="{BB962C8B-B14F-4D97-AF65-F5344CB8AC3E}">
        <p14:creationId xmlns:p14="http://schemas.microsoft.com/office/powerpoint/2010/main" val="420603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ja-JP" altLang="en-US" dirty="0">
                <a:latin typeface="Meiryo UI" panose="020B0604030504040204" pitchFamily="50" charset="-128"/>
                <a:ea typeface="Meiryo UI" panose="020B0604030504040204" pitchFamily="50" charset="-128"/>
              </a:rPr>
              <a:t>看護師とは</a:t>
            </a: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952500" y="2286000"/>
            <a:ext cx="4838700" cy="628735"/>
          </a:xfrm>
        </p:spPr>
        <p:txBody>
          <a:bodyPr rtlCol="0"/>
          <a:lstStyle/>
          <a:p>
            <a:pPr rtl="0"/>
            <a:r>
              <a:rPr lang="en-US" altLang="ja-JP" sz="3600" dirty="0">
                <a:latin typeface="Meiryo UI" panose="020B0604030504040204" pitchFamily="50" charset="-128"/>
                <a:ea typeface="Meiryo UI" panose="020B0604030504040204" pitchFamily="50" charset="-128"/>
              </a:rPr>
              <a:t>1.</a:t>
            </a:r>
            <a:r>
              <a:rPr lang="ja-JP" altLang="en-US" sz="3600" dirty="0"/>
              <a:t>正看護師免許</a:t>
            </a:r>
            <a:endParaRPr lang="ja-JP" altLang="en-US" sz="3600" dirty="0">
              <a:latin typeface="Meiryo UI" panose="020B0604030504040204" pitchFamily="50" charset="-128"/>
              <a:ea typeface="Meiryo UI" panose="020B0604030504040204" pitchFamily="50" charset="-128"/>
            </a:endParaRPr>
          </a:p>
        </p:txBody>
      </p:sp>
      <p:sp>
        <p:nvSpPr>
          <p:cNvPr id="44" name="テキスト プレースホルダー 43">
            <a:extLst>
              <a:ext uri="{FF2B5EF4-FFF2-40B4-BE49-F238E27FC236}">
                <a16:creationId xmlns:a16="http://schemas.microsoft.com/office/drawing/2014/main" id="{906E4DF9-127F-4650-8BAA-2521A37885B0}"/>
              </a:ext>
            </a:extLst>
          </p:cNvPr>
          <p:cNvSpPr>
            <a:spLocks noGrp="1"/>
          </p:cNvSpPr>
          <p:nvPr>
            <p:ph type="body" sz="quarter" idx="10"/>
          </p:nvPr>
        </p:nvSpPr>
        <p:spPr>
          <a:xfrm>
            <a:off x="1562101" y="2865796"/>
            <a:ext cx="7132719" cy="574318"/>
          </a:xfrm>
        </p:spPr>
        <p:txBody>
          <a:bodyPr rtlCol="0"/>
          <a:lstStyle/>
          <a:p>
            <a:pPr rtl="0"/>
            <a:r>
              <a:rPr lang="ja-JP" altLang="en-US" sz="2800" dirty="0">
                <a:latin typeface="Meiryo UI" panose="020B0604030504040204" pitchFamily="50" charset="-128"/>
                <a:ea typeface="Meiryo UI" panose="020B0604030504040204" pitchFamily="50" charset="-128"/>
              </a:rPr>
              <a:t>「厚生労働大臣」が発行する国家資格</a:t>
            </a:r>
          </a:p>
        </p:txBody>
      </p:sp>
      <p:sp>
        <p:nvSpPr>
          <p:cNvPr id="49" name="テキスト プレースホルダー 48">
            <a:extLst>
              <a:ext uri="{FF2B5EF4-FFF2-40B4-BE49-F238E27FC236}">
                <a16:creationId xmlns:a16="http://schemas.microsoft.com/office/drawing/2014/main" id="{ED796758-F31D-4250-A439-D6DE9523C88B}"/>
              </a:ext>
            </a:extLst>
          </p:cNvPr>
          <p:cNvSpPr>
            <a:spLocks noGrp="1"/>
          </p:cNvSpPr>
          <p:nvPr>
            <p:ph type="body" sz="quarter" idx="16"/>
          </p:nvPr>
        </p:nvSpPr>
        <p:spPr>
          <a:xfrm>
            <a:off x="952500" y="3670478"/>
            <a:ext cx="4838700" cy="315915"/>
          </a:xfrm>
        </p:spPr>
        <p:txBody>
          <a:bodyPr rtlCol="0"/>
          <a:lstStyle/>
          <a:p>
            <a:pPr rtl="0"/>
            <a:r>
              <a:rPr lang="en-US" altLang="ja-JP" sz="3600" dirty="0">
                <a:latin typeface="Meiryo UI" panose="020B0604030504040204" pitchFamily="50" charset="-128"/>
                <a:ea typeface="Meiryo UI" panose="020B0604030504040204" pitchFamily="50" charset="-128"/>
              </a:rPr>
              <a:t>2.</a:t>
            </a:r>
            <a:r>
              <a:rPr lang="ja-JP" altLang="en-US" sz="3600" dirty="0"/>
              <a:t>准看護師免許</a:t>
            </a:r>
            <a:endParaRPr lang="ja-JP" altLang="en-US" sz="3600" dirty="0">
              <a:latin typeface="Meiryo UI" panose="020B0604030504040204" pitchFamily="50" charset="-128"/>
              <a:ea typeface="Meiryo UI" panose="020B0604030504040204" pitchFamily="50" charset="-128"/>
            </a:endParaRPr>
          </a:p>
        </p:txBody>
      </p:sp>
      <p:sp>
        <p:nvSpPr>
          <p:cNvPr id="48" name="テキスト プレースホルダー 47">
            <a:extLst>
              <a:ext uri="{FF2B5EF4-FFF2-40B4-BE49-F238E27FC236}">
                <a16:creationId xmlns:a16="http://schemas.microsoft.com/office/drawing/2014/main" id="{CEBFC0C0-C506-47F0-AE21-8A46DB86644A}"/>
              </a:ext>
            </a:extLst>
          </p:cNvPr>
          <p:cNvSpPr>
            <a:spLocks noGrp="1"/>
          </p:cNvSpPr>
          <p:nvPr>
            <p:ph type="body" sz="quarter" idx="15"/>
          </p:nvPr>
        </p:nvSpPr>
        <p:spPr>
          <a:xfrm>
            <a:off x="1486901" y="4290605"/>
            <a:ext cx="10384256" cy="1437334"/>
          </a:xfrm>
        </p:spPr>
        <p:txBody>
          <a:bodyPr rtlCol="0"/>
          <a:lstStyle/>
          <a:p>
            <a:pPr rtl="0"/>
            <a:r>
              <a:rPr lang="ja-JP" altLang="en-US" sz="2800" dirty="0">
                <a:latin typeface="Meiryo UI" panose="020B0604030504040204" pitchFamily="50" charset="-128"/>
                <a:ea typeface="Meiryo UI" panose="020B0604030504040204" pitchFamily="50" charset="-128"/>
              </a:rPr>
              <a:t>「都道府県知事」が発行する免許</a:t>
            </a:r>
          </a:p>
          <a:p>
            <a:pPr rtl="0"/>
            <a:r>
              <a:rPr lang="ja-JP" altLang="en-US" sz="2000" dirty="0"/>
              <a:t>　　自身で判断して看護業務を行うことはできず、医師や正看護師の指示により看護業務を行う</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41244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ja-JP" altLang="en-US" dirty="0"/>
              <a:t>看護の業務</a:t>
            </a:r>
            <a:endParaRPr lang="ja-JP" altLang="en-US" dirty="0">
              <a:latin typeface="Meiryo UI" panose="020B0604030504040204" pitchFamily="50" charset="-128"/>
              <a:ea typeface="Meiryo UI" panose="020B0604030504040204" pitchFamily="50" charset="-128"/>
            </a:endParaRP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952500" y="2286000"/>
            <a:ext cx="4838700" cy="628735"/>
          </a:xfrm>
        </p:spPr>
        <p:txBody>
          <a:bodyPr rtlCol="0"/>
          <a:lstStyle/>
          <a:p>
            <a:pPr rtl="0"/>
            <a:r>
              <a:rPr lang="en-US" altLang="ja-JP" sz="3600" dirty="0">
                <a:latin typeface="Meiryo UI" panose="020B0604030504040204" pitchFamily="50" charset="-128"/>
                <a:ea typeface="Meiryo UI" panose="020B0604030504040204" pitchFamily="50" charset="-128"/>
              </a:rPr>
              <a:t>1.</a:t>
            </a:r>
            <a:r>
              <a:rPr lang="ja-JP" altLang="en-US" sz="3600" dirty="0">
                <a:latin typeface="Meiryo UI" panose="020B0604030504040204" pitchFamily="50" charset="-128"/>
                <a:ea typeface="Meiryo UI" panose="020B0604030504040204" pitchFamily="50" charset="-128"/>
              </a:rPr>
              <a:t>療養上の世話</a:t>
            </a:r>
          </a:p>
        </p:txBody>
      </p:sp>
      <p:sp>
        <p:nvSpPr>
          <p:cNvPr id="44" name="テキスト プレースホルダー 43">
            <a:extLst>
              <a:ext uri="{FF2B5EF4-FFF2-40B4-BE49-F238E27FC236}">
                <a16:creationId xmlns:a16="http://schemas.microsoft.com/office/drawing/2014/main" id="{906E4DF9-127F-4650-8BAA-2521A37885B0}"/>
              </a:ext>
            </a:extLst>
          </p:cNvPr>
          <p:cNvSpPr>
            <a:spLocks noGrp="1"/>
          </p:cNvSpPr>
          <p:nvPr>
            <p:ph type="body" sz="quarter" idx="10"/>
          </p:nvPr>
        </p:nvSpPr>
        <p:spPr>
          <a:xfrm>
            <a:off x="1562102" y="2865796"/>
            <a:ext cx="4838700" cy="574318"/>
          </a:xfrm>
        </p:spPr>
        <p:txBody>
          <a:bodyPr rtlCol="0"/>
          <a:lstStyle/>
          <a:p>
            <a:pPr rtl="0"/>
            <a:r>
              <a:rPr lang="ja-JP" altLang="en-US" sz="2800" dirty="0"/>
              <a:t>看護師独断で実施できる</a:t>
            </a:r>
            <a:endParaRPr lang="ja-JP" altLang="en-US" sz="2800" dirty="0">
              <a:latin typeface="Meiryo UI" panose="020B0604030504040204" pitchFamily="50" charset="-128"/>
              <a:ea typeface="Meiryo UI" panose="020B0604030504040204" pitchFamily="50" charset="-128"/>
            </a:endParaRPr>
          </a:p>
        </p:txBody>
      </p:sp>
      <p:sp>
        <p:nvSpPr>
          <p:cNvPr id="49" name="テキスト プレースホルダー 48">
            <a:extLst>
              <a:ext uri="{FF2B5EF4-FFF2-40B4-BE49-F238E27FC236}">
                <a16:creationId xmlns:a16="http://schemas.microsoft.com/office/drawing/2014/main" id="{ED796758-F31D-4250-A439-D6DE9523C88B}"/>
              </a:ext>
            </a:extLst>
          </p:cNvPr>
          <p:cNvSpPr>
            <a:spLocks noGrp="1"/>
          </p:cNvSpPr>
          <p:nvPr>
            <p:ph type="body" sz="quarter" idx="16"/>
          </p:nvPr>
        </p:nvSpPr>
        <p:spPr>
          <a:xfrm>
            <a:off x="952500" y="3477065"/>
            <a:ext cx="4838700" cy="315915"/>
          </a:xfrm>
        </p:spPr>
        <p:txBody>
          <a:bodyPr rtlCol="0"/>
          <a:lstStyle/>
          <a:p>
            <a:pPr rtl="0"/>
            <a:r>
              <a:rPr lang="en-US" altLang="ja-JP" sz="3600" dirty="0">
                <a:latin typeface="Meiryo UI" panose="020B0604030504040204" pitchFamily="50" charset="-128"/>
                <a:ea typeface="Meiryo UI" panose="020B0604030504040204" pitchFamily="50" charset="-128"/>
              </a:rPr>
              <a:t>2.</a:t>
            </a:r>
            <a:r>
              <a:rPr lang="ja-JP" altLang="en-US" sz="3600" dirty="0">
                <a:latin typeface="Meiryo UI" panose="020B0604030504040204" pitchFamily="50" charset="-128"/>
                <a:ea typeface="Meiryo UI" panose="020B0604030504040204" pitchFamily="50" charset="-128"/>
              </a:rPr>
              <a:t>診療の補助</a:t>
            </a:r>
          </a:p>
        </p:txBody>
      </p:sp>
      <p:sp>
        <p:nvSpPr>
          <p:cNvPr id="48" name="テキスト プレースホルダー 47">
            <a:extLst>
              <a:ext uri="{FF2B5EF4-FFF2-40B4-BE49-F238E27FC236}">
                <a16:creationId xmlns:a16="http://schemas.microsoft.com/office/drawing/2014/main" id="{CEBFC0C0-C506-47F0-AE21-8A46DB86644A}"/>
              </a:ext>
            </a:extLst>
          </p:cNvPr>
          <p:cNvSpPr>
            <a:spLocks noGrp="1"/>
          </p:cNvSpPr>
          <p:nvPr>
            <p:ph type="body" sz="quarter" idx="15"/>
          </p:nvPr>
        </p:nvSpPr>
        <p:spPr>
          <a:xfrm>
            <a:off x="1486901" y="4097192"/>
            <a:ext cx="10384256" cy="908340"/>
          </a:xfrm>
        </p:spPr>
        <p:txBody>
          <a:bodyPr rtlCol="0"/>
          <a:lstStyle/>
          <a:p>
            <a:pPr rtl="0"/>
            <a:r>
              <a:rPr lang="ja-JP" altLang="en-US" sz="2800" dirty="0">
                <a:latin typeface="Meiryo UI" panose="020B0604030504040204" pitchFamily="50" charset="-128"/>
                <a:ea typeface="Meiryo UI" panose="020B0604030504040204" pitchFamily="50" charset="-128"/>
              </a:rPr>
              <a:t>「医行為」は単独で行うことはできず、医師又は歯科医師の指示が必要</a:t>
            </a:r>
          </a:p>
        </p:txBody>
      </p:sp>
      <p:sp>
        <p:nvSpPr>
          <p:cNvPr id="18" name="テキスト プレースホルダー 48">
            <a:extLst>
              <a:ext uri="{FF2B5EF4-FFF2-40B4-BE49-F238E27FC236}">
                <a16:creationId xmlns:a16="http://schemas.microsoft.com/office/drawing/2014/main" id="{885069EF-88AC-2B5E-64F2-B1B1F2FF05A4}"/>
              </a:ext>
            </a:extLst>
          </p:cNvPr>
          <p:cNvSpPr txBox="1">
            <a:spLocks/>
          </p:cNvSpPr>
          <p:nvPr/>
        </p:nvSpPr>
        <p:spPr>
          <a:xfrm>
            <a:off x="964023" y="5082981"/>
            <a:ext cx="4838700" cy="31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kumimoji="1" sz="1800" b="1" i="0" kern="1200" spc="0" baseline="0">
                <a:solidFill>
                  <a:schemeClr val="tx2"/>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None/>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3600" dirty="0">
                <a:solidFill>
                  <a:schemeClr val="accent6">
                    <a:lumMod val="75000"/>
                  </a:schemeClr>
                </a:solidFill>
              </a:rPr>
              <a:t>※</a:t>
            </a:r>
            <a:r>
              <a:rPr lang="ja-JP" altLang="en-US" sz="3600" dirty="0">
                <a:solidFill>
                  <a:schemeClr val="accent6">
                    <a:lumMod val="75000"/>
                  </a:schemeClr>
                </a:solidFill>
              </a:rPr>
              <a:t>その他：例外業務</a:t>
            </a:r>
          </a:p>
        </p:txBody>
      </p:sp>
      <p:sp>
        <p:nvSpPr>
          <p:cNvPr id="19" name="テキスト プレースホルダー 47">
            <a:extLst>
              <a:ext uri="{FF2B5EF4-FFF2-40B4-BE49-F238E27FC236}">
                <a16:creationId xmlns:a16="http://schemas.microsoft.com/office/drawing/2014/main" id="{88AA5DD9-A66F-E0E4-F541-C56DA4F1E21A}"/>
              </a:ext>
            </a:extLst>
          </p:cNvPr>
          <p:cNvSpPr txBox="1">
            <a:spLocks/>
          </p:cNvSpPr>
          <p:nvPr/>
        </p:nvSpPr>
        <p:spPr>
          <a:xfrm>
            <a:off x="1601202" y="5694441"/>
            <a:ext cx="8608595" cy="90834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800" dirty="0"/>
              <a:t>臨時応急の手当時の医行為</a:t>
            </a:r>
          </a:p>
        </p:txBody>
      </p:sp>
      <p:sp>
        <p:nvSpPr>
          <p:cNvPr id="20" name="テキスト プレースホルダー 47">
            <a:extLst>
              <a:ext uri="{FF2B5EF4-FFF2-40B4-BE49-F238E27FC236}">
                <a16:creationId xmlns:a16="http://schemas.microsoft.com/office/drawing/2014/main" id="{8073DC1D-FF87-AB65-4ED8-4C5BBFBAC2AA}"/>
              </a:ext>
            </a:extLst>
          </p:cNvPr>
          <p:cNvSpPr txBox="1">
            <a:spLocks/>
          </p:cNvSpPr>
          <p:nvPr/>
        </p:nvSpPr>
        <p:spPr>
          <a:xfrm>
            <a:off x="7331243" y="6148611"/>
            <a:ext cx="4042610" cy="31635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t>保健師助産師看護師法　第</a:t>
            </a:r>
            <a:r>
              <a:rPr lang="en-US" altLang="ja-JP" sz="1800" dirty="0"/>
              <a:t>37</a:t>
            </a:r>
            <a:r>
              <a:rPr lang="ja-JP" altLang="en-US" sz="1800" dirty="0"/>
              <a:t>条</a:t>
            </a:r>
          </a:p>
        </p:txBody>
      </p:sp>
    </p:spTree>
    <p:extLst>
      <p:ext uri="{BB962C8B-B14F-4D97-AF65-F5344CB8AC3E}">
        <p14:creationId xmlns:p14="http://schemas.microsoft.com/office/powerpoint/2010/main" val="643842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ja-JP" altLang="en-US" dirty="0">
                <a:latin typeface="Meiryo UI" panose="020B0604030504040204" pitchFamily="50" charset="-128"/>
                <a:ea typeface="Meiryo UI" panose="020B0604030504040204" pitchFamily="50" charset="-128"/>
              </a:rPr>
              <a:t>訪問看護とは</a:t>
            </a:r>
          </a:p>
        </p:txBody>
      </p:sp>
      <p:sp>
        <p:nvSpPr>
          <p:cNvPr id="44" name="テキスト プレースホルダー 43">
            <a:extLst>
              <a:ext uri="{FF2B5EF4-FFF2-40B4-BE49-F238E27FC236}">
                <a16:creationId xmlns:a16="http://schemas.microsoft.com/office/drawing/2014/main" id="{906E4DF9-127F-4650-8BAA-2521A37885B0}"/>
              </a:ext>
            </a:extLst>
          </p:cNvPr>
          <p:cNvSpPr>
            <a:spLocks noGrp="1"/>
          </p:cNvSpPr>
          <p:nvPr>
            <p:ph type="body" sz="quarter" idx="10"/>
          </p:nvPr>
        </p:nvSpPr>
        <p:spPr>
          <a:xfrm>
            <a:off x="964023" y="2536348"/>
            <a:ext cx="9465569" cy="2744103"/>
          </a:xfrm>
        </p:spPr>
        <p:txBody>
          <a:bodyPr rtlCol="0"/>
          <a:lstStyle/>
          <a:p>
            <a:r>
              <a:rPr lang="ja-JP" altLang="en-US" sz="3600" b="0" i="0" dirty="0">
                <a:solidFill>
                  <a:srgbClr val="333333"/>
                </a:solidFill>
                <a:effectLst/>
              </a:rPr>
              <a:t>訪問看護は、利用者が可能な限り自宅で自立した日常生活を送ることができるよう、利用者の心身機能の維持回復などを目的として、看護師などが疾患のある利用者の自宅を訪問し、主治医の指示に基づいて療養上の世話や診療の補助を行います。</a:t>
            </a:r>
            <a:endParaRPr lang="ja-JP" altLang="en-US" sz="3600" dirty="0"/>
          </a:p>
          <a:p>
            <a:pPr rtl="0"/>
            <a:endParaRPr lang="ja-JP" altLang="en-US" sz="3600" dirty="0"/>
          </a:p>
        </p:txBody>
      </p:sp>
      <p:sp>
        <p:nvSpPr>
          <p:cNvPr id="20" name="テキスト プレースホルダー 47">
            <a:extLst>
              <a:ext uri="{FF2B5EF4-FFF2-40B4-BE49-F238E27FC236}">
                <a16:creationId xmlns:a16="http://schemas.microsoft.com/office/drawing/2014/main" id="{8073DC1D-FF87-AB65-4ED8-4C5BBFBAC2AA}"/>
              </a:ext>
            </a:extLst>
          </p:cNvPr>
          <p:cNvSpPr txBox="1">
            <a:spLocks/>
          </p:cNvSpPr>
          <p:nvPr/>
        </p:nvSpPr>
        <p:spPr>
          <a:xfrm>
            <a:off x="8535354" y="5406226"/>
            <a:ext cx="2265430" cy="31635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t>厚生労働省</a:t>
            </a:r>
          </a:p>
        </p:txBody>
      </p:sp>
    </p:spTree>
    <p:extLst>
      <p:ext uri="{BB962C8B-B14F-4D97-AF65-F5344CB8AC3E}">
        <p14:creationId xmlns:p14="http://schemas.microsoft.com/office/powerpoint/2010/main" val="2727122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a:bodyPr>
          <a:lstStyle/>
          <a:p>
            <a:pPr rtl="0"/>
            <a:r>
              <a:rPr lang="ja-JP" altLang="en-US" dirty="0">
                <a:latin typeface="Meiryo UI" panose="020B0604030504040204" pitchFamily="50" charset="-128"/>
                <a:ea typeface="Meiryo UI" panose="020B0604030504040204" pitchFamily="50" charset="-128"/>
              </a:rPr>
              <a:t>訪問看護の対象者</a:t>
            </a: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926159" y="2506133"/>
            <a:ext cx="10825574" cy="3229557"/>
          </a:xfrm>
        </p:spPr>
        <p:txBody>
          <a:bodyPr rtlCol="0"/>
          <a:lstStyle/>
          <a:p>
            <a:pPr rtl="0"/>
            <a:r>
              <a:rPr lang="ja-JP" altLang="en-US" sz="3600" dirty="0">
                <a:solidFill>
                  <a:schemeClr val="bg1"/>
                </a:solidFill>
              </a:rPr>
              <a:t>医師が「訪問看護指示書」を発行した</a:t>
            </a:r>
            <a:endParaRPr lang="en-US" altLang="ja-JP" sz="3600" dirty="0">
              <a:solidFill>
                <a:schemeClr val="bg1"/>
              </a:solidFill>
            </a:endParaRPr>
          </a:p>
          <a:p>
            <a:pPr rtl="0"/>
            <a:r>
              <a:rPr lang="ja-JP" altLang="en-US" sz="3600" dirty="0">
                <a:solidFill>
                  <a:schemeClr val="bg1"/>
                </a:solidFill>
              </a:rPr>
              <a:t>全ての年齢の方が対象</a:t>
            </a:r>
            <a:endParaRPr lang="en-US" altLang="ja-JP" sz="3600" dirty="0">
              <a:solidFill>
                <a:schemeClr val="bg1"/>
              </a:solidFill>
            </a:endParaRPr>
          </a:p>
          <a:p>
            <a:pPr rtl="0"/>
            <a:endParaRPr lang="en-US" altLang="ja-JP" sz="3600" dirty="0">
              <a:latin typeface="Meiryo UI" panose="020B0604030504040204" pitchFamily="50" charset="-128"/>
              <a:ea typeface="Meiryo UI" panose="020B0604030504040204" pitchFamily="50" charset="-128"/>
            </a:endParaRPr>
          </a:p>
          <a:p>
            <a:pPr rtl="0"/>
            <a:r>
              <a:rPr lang="en-US" altLang="ja-JP" sz="3600" dirty="0"/>
              <a:t>※</a:t>
            </a:r>
            <a:r>
              <a:rPr lang="ja-JP" altLang="en-US" sz="3600" dirty="0"/>
              <a:t>年齢や疾患により利用保険（医療保険・介護保険）</a:t>
            </a:r>
            <a:endParaRPr lang="en-US" altLang="ja-JP" sz="3600" dirty="0"/>
          </a:p>
          <a:p>
            <a:pPr rtl="0"/>
            <a:r>
              <a:rPr lang="ja-JP" altLang="en-US" sz="3600" dirty="0"/>
              <a:t>　が異なる</a:t>
            </a:r>
            <a:endParaRPr lang="en-US" altLang="ja-JP" sz="3600" dirty="0"/>
          </a:p>
          <a:p>
            <a:pPr rtl="0"/>
            <a:r>
              <a:rPr lang="ja-JP" altLang="en-US" sz="360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3334743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122DF8-59D4-D94D-8ED9-F2F319899DBF}"/>
              </a:ext>
            </a:extLst>
          </p:cNvPr>
          <p:cNvSpPr>
            <a:spLocks noGrp="1"/>
          </p:cNvSpPr>
          <p:nvPr>
            <p:ph type="title"/>
          </p:nvPr>
        </p:nvSpPr>
        <p:spPr>
          <a:xfrm>
            <a:off x="964023" y="879063"/>
            <a:ext cx="5274545" cy="718028"/>
          </a:xfrm>
        </p:spPr>
        <p:txBody>
          <a:bodyPr rtlCol="0">
            <a:normAutofit/>
          </a:bodyPr>
          <a:lstStyle/>
          <a:p>
            <a:pPr rtl="0"/>
            <a:r>
              <a:rPr lang="ja-JP" altLang="en-US" dirty="0">
                <a:latin typeface="Meiryo UI" panose="020B0604030504040204" pitchFamily="50" charset="-128"/>
                <a:ea typeface="Meiryo UI" panose="020B0604030504040204" pitchFamily="50" charset="-128"/>
              </a:rPr>
              <a:t>訪問看護の利用保険</a:t>
            </a:r>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952500" y="2049273"/>
            <a:ext cx="4838700" cy="628735"/>
          </a:xfrm>
        </p:spPr>
        <p:txBody>
          <a:bodyPr rtlCol="0"/>
          <a:lstStyle/>
          <a:p>
            <a:pPr rtl="0"/>
            <a:r>
              <a:rPr lang="en-US" altLang="ja-JP" sz="3600" dirty="0">
                <a:latin typeface="Meiryo UI" panose="020B0604030504040204" pitchFamily="50" charset="-128"/>
                <a:ea typeface="Meiryo UI" panose="020B0604030504040204" pitchFamily="50" charset="-128"/>
              </a:rPr>
              <a:t>1.</a:t>
            </a:r>
            <a:r>
              <a:rPr lang="ja-JP" altLang="en-US" sz="3600" dirty="0"/>
              <a:t>介護保険</a:t>
            </a:r>
            <a:endParaRPr lang="ja-JP" altLang="en-US" sz="3600" dirty="0">
              <a:latin typeface="Meiryo UI" panose="020B0604030504040204" pitchFamily="50" charset="-128"/>
              <a:ea typeface="Meiryo UI" panose="020B0604030504040204" pitchFamily="50" charset="-128"/>
            </a:endParaRPr>
          </a:p>
        </p:txBody>
      </p:sp>
      <p:sp>
        <p:nvSpPr>
          <p:cNvPr id="44" name="テキスト プレースホルダー 43">
            <a:extLst>
              <a:ext uri="{FF2B5EF4-FFF2-40B4-BE49-F238E27FC236}">
                <a16:creationId xmlns:a16="http://schemas.microsoft.com/office/drawing/2014/main" id="{906E4DF9-127F-4650-8BAA-2521A37885B0}"/>
              </a:ext>
            </a:extLst>
          </p:cNvPr>
          <p:cNvSpPr>
            <a:spLocks noGrp="1"/>
          </p:cNvSpPr>
          <p:nvPr>
            <p:ph type="body" sz="quarter" idx="10"/>
          </p:nvPr>
        </p:nvSpPr>
        <p:spPr>
          <a:xfrm>
            <a:off x="1562102" y="2628651"/>
            <a:ext cx="9394932" cy="910337"/>
          </a:xfrm>
        </p:spPr>
        <p:txBody>
          <a:bodyPr rtlCol="0"/>
          <a:lstStyle/>
          <a:p>
            <a:pPr rtl="0"/>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40</a:t>
            </a:r>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64</a:t>
            </a:r>
            <a:r>
              <a:rPr lang="ja-JP" altLang="en-US" sz="2400" dirty="0">
                <a:latin typeface="Meiryo UI" panose="020B0604030504040204" pitchFamily="50" charset="-128"/>
                <a:ea typeface="Meiryo UI" panose="020B0604030504040204" pitchFamily="50" charset="-128"/>
              </a:rPr>
              <a:t>歳（</a:t>
            </a:r>
            <a:r>
              <a:rPr lang="en-US" altLang="ja-JP" sz="2400" dirty="0">
                <a:latin typeface="Meiryo UI" panose="020B0604030504040204" pitchFamily="50" charset="-128"/>
                <a:ea typeface="Meiryo UI" panose="020B0604030504040204" pitchFamily="50" charset="-128"/>
              </a:rPr>
              <a:t>2</a:t>
            </a:r>
            <a:r>
              <a:rPr lang="ja-JP" altLang="en-US" sz="2400" dirty="0">
                <a:latin typeface="Meiryo UI" panose="020B0604030504040204" pitchFamily="50" charset="-128"/>
                <a:ea typeface="Meiryo UI" panose="020B0604030504040204" pitchFamily="50" charset="-128"/>
              </a:rPr>
              <a:t>号被保険者）、</a:t>
            </a:r>
            <a:r>
              <a:rPr lang="en-US" altLang="ja-JP" sz="2400" dirty="0">
                <a:latin typeface="Meiryo UI" panose="020B0604030504040204" pitchFamily="50" charset="-128"/>
                <a:ea typeface="Meiryo UI" panose="020B0604030504040204" pitchFamily="50" charset="-128"/>
              </a:rPr>
              <a:t>65</a:t>
            </a:r>
            <a:r>
              <a:rPr lang="ja-JP" altLang="en-US" sz="2400" dirty="0">
                <a:latin typeface="Meiryo UI" panose="020B0604030504040204" pitchFamily="50" charset="-128"/>
                <a:ea typeface="Meiryo UI" panose="020B0604030504040204" pitchFamily="50" charset="-128"/>
              </a:rPr>
              <a:t>歳以上で要介護認定を受けている方</a:t>
            </a:r>
            <a:endParaRPr lang="en-US" altLang="ja-JP" sz="2400" dirty="0">
              <a:latin typeface="Meiryo UI" panose="020B0604030504040204" pitchFamily="50" charset="-128"/>
              <a:ea typeface="Meiryo UI" panose="020B0604030504040204" pitchFamily="50" charset="-128"/>
            </a:endParaRPr>
          </a:p>
          <a:p>
            <a:pPr rtl="0"/>
            <a:r>
              <a:rPr lang="ja-JP" altLang="en-US" sz="2400" dirty="0"/>
              <a:t>　　</a:t>
            </a:r>
            <a:r>
              <a:rPr lang="en-US" altLang="ja-JP" sz="2400" dirty="0"/>
              <a:t>※</a:t>
            </a:r>
            <a:r>
              <a:rPr lang="ja-JP" altLang="en-US" sz="2400" dirty="0">
                <a:latin typeface="Meiryo UI" panose="020B0604030504040204" pitchFamily="50" charset="-128"/>
                <a:ea typeface="Meiryo UI" panose="020B0604030504040204" pitchFamily="50" charset="-128"/>
              </a:rPr>
              <a:t>要介護認定を受けている場合、基本は介護保険が優先</a:t>
            </a:r>
          </a:p>
        </p:txBody>
      </p:sp>
      <p:sp>
        <p:nvSpPr>
          <p:cNvPr id="49" name="テキスト プレースホルダー 48">
            <a:extLst>
              <a:ext uri="{FF2B5EF4-FFF2-40B4-BE49-F238E27FC236}">
                <a16:creationId xmlns:a16="http://schemas.microsoft.com/office/drawing/2014/main" id="{ED796758-F31D-4250-A439-D6DE9523C88B}"/>
              </a:ext>
            </a:extLst>
          </p:cNvPr>
          <p:cNvSpPr>
            <a:spLocks noGrp="1"/>
          </p:cNvSpPr>
          <p:nvPr>
            <p:ph type="body" sz="quarter" idx="16"/>
          </p:nvPr>
        </p:nvSpPr>
        <p:spPr>
          <a:xfrm>
            <a:off x="952500" y="3514969"/>
            <a:ext cx="4838700" cy="315915"/>
          </a:xfrm>
        </p:spPr>
        <p:txBody>
          <a:bodyPr rtlCol="0"/>
          <a:lstStyle/>
          <a:p>
            <a:pPr rtl="0"/>
            <a:r>
              <a:rPr lang="en-US" altLang="ja-JP" sz="3600" dirty="0">
                <a:latin typeface="Meiryo UI" panose="020B0604030504040204" pitchFamily="50" charset="-128"/>
                <a:ea typeface="Meiryo UI" panose="020B0604030504040204" pitchFamily="50" charset="-128"/>
              </a:rPr>
              <a:t>2.</a:t>
            </a:r>
            <a:r>
              <a:rPr lang="ja-JP" altLang="en-US" sz="3600" dirty="0"/>
              <a:t>医療保険</a:t>
            </a:r>
            <a:endParaRPr lang="ja-JP" altLang="en-US" sz="3600" dirty="0">
              <a:latin typeface="Meiryo UI" panose="020B0604030504040204" pitchFamily="50" charset="-128"/>
              <a:ea typeface="Meiryo UI" panose="020B0604030504040204" pitchFamily="50" charset="-128"/>
            </a:endParaRPr>
          </a:p>
        </p:txBody>
      </p:sp>
      <p:sp>
        <p:nvSpPr>
          <p:cNvPr id="48" name="テキスト プレースホルダー 47">
            <a:extLst>
              <a:ext uri="{FF2B5EF4-FFF2-40B4-BE49-F238E27FC236}">
                <a16:creationId xmlns:a16="http://schemas.microsoft.com/office/drawing/2014/main" id="{CEBFC0C0-C506-47F0-AE21-8A46DB86644A}"/>
              </a:ext>
            </a:extLst>
          </p:cNvPr>
          <p:cNvSpPr>
            <a:spLocks noGrp="1"/>
          </p:cNvSpPr>
          <p:nvPr>
            <p:ph type="body" sz="quarter" idx="15"/>
          </p:nvPr>
        </p:nvSpPr>
        <p:spPr>
          <a:xfrm>
            <a:off x="1562102" y="4143681"/>
            <a:ext cx="10332566" cy="1415544"/>
          </a:xfrm>
        </p:spPr>
        <p:txBody>
          <a:bodyPr rtlCol="0"/>
          <a:lstStyle/>
          <a:p>
            <a:pPr rtl="0"/>
            <a:r>
              <a:rPr lang="ja-JP" altLang="en-US" sz="2400" dirty="0"/>
              <a:t>・</a:t>
            </a:r>
            <a:r>
              <a:rPr lang="en-US" altLang="ja-JP" sz="2400" dirty="0"/>
              <a:t>0</a:t>
            </a:r>
            <a:r>
              <a:rPr lang="ja-JP" altLang="en-US" sz="2400" dirty="0"/>
              <a:t>～</a:t>
            </a:r>
            <a:r>
              <a:rPr lang="en-US" altLang="ja-JP" sz="2400" dirty="0"/>
              <a:t>39</a:t>
            </a:r>
            <a:r>
              <a:rPr lang="ja-JP" altLang="en-US" sz="2400" dirty="0"/>
              <a:t>歳</a:t>
            </a:r>
            <a:endParaRPr lang="en-US" altLang="ja-JP" sz="2400" dirty="0"/>
          </a:p>
          <a:p>
            <a:pPr rtl="0"/>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40</a:t>
            </a:r>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64</a:t>
            </a:r>
            <a:r>
              <a:rPr lang="ja-JP" altLang="en-US" sz="2400" dirty="0">
                <a:latin typeface="Meiryo UI" panose="020B0604030504040204" pitchFamily="50" charset="-128"/>
                <a:ea typeface="Meiryo UI" panose="020B0604030504040204" pitchFamily="50" charset="-128"/>
              </a:rPr>
              <a:t>歳、</a:t>
            </a:r>
            <a:r>
              <a:rPr lang="en-US" altLang="ja-JP" sz="2400" dirty="0">
                <a:latin typeface="Meiryo UI" panose="020B0604030504040204" pitchFamily="50" charset="-128"/>
                <a:ea typeface="Meiryo UI" panose="020B0604030504040204" pitchFamily="50" charset="-128"/>
              </a:rPr>
              <a:t>65</a:t>
            </a:r>
            <a:r>
              <a:rPr lang="ja-JP" altLang="en-US" sz="2400" dirty="0">
                <a:latin typeface="Meiryo UI" panose="020B0604030504040204" pitchFamily="50" charset="-128"/>
                <a:ea typeface="Meiryo UI" panose="020B0604030504040204" pitchFamily="50" charset="-128"/>
              </a:rPr>
              <a:t>歳以上の要介護認定非該当者</a:t>
            </a:r>
            <a:endParaRPr lang="en-US" altLang="ja-JP" sz="2400" dirty="0">
              <a:latin typeface="Meiryo UI" panose="020B0604030504040204" pitchFamily="50" charset="-128"/>
              <a:ea typeface="Meiryo UI" panose="020B0604030504040204" pitchFamily="50" charset="-128"/>
            </a:endParaRPr>
          </a:p>
          <a:p>
            <a:pPr rtl="0"/>
            <a:r>
              <a:rPr lang="ja-JP" altLang="en-US" sz="2400" dirty="0"/>
              <a:t>・</a:t>
            </a:r>
            <a:r>
              <a:rPr lang="ja-JP" altLang="en-US" sz="2400" dirty="0">
                <a:latin typeface="Meiryo UI" panose="020B0604030504040204" pitchFamily="50" charset="-128"/>
                <a:ea typeface="Meiryo UI" panose="020B0604030504040204" pitchFamily="50" charset="-128"/>
              </a:rPr>
              <a:t>要介護認定者で</a:t>
            </a:r>
            <a:r>
              <a:rPr lang="ja-JP" altLang="en-US" sz="2400" dirty="0"/>
              <a:t>厚生労働大臣が定める疾患など</a:t>
            </a:r>
            <a:r>
              <a:rPr lang="en-US" altLang="ja-JP" sz="2400" baseline="30000" dirty="0"/>
              <a:t>※1</a:t>
            </a:r>
            <a:r>
              <a:rPr lang="ja-JP" altLang="en-US" sz="2400" dirty="0"/>
              <a:t>の者</a:t>
            </a:r>
            <a:endParaRPr lang="en-US" altLang="ja-JP" sz="2400" dirty="0"/>
          </a:p>
          <a:p>
            <a:pPr rtl="0"/>
            <a:r>
              <a:rPr lang="ja-JP" altLang="en-US" sz="2400" dirty="0"/>
              <a:t>・</a:t>
            </a:r>
            <a:r>
              <a:rPr lang="ja-JP" altLang="en-US" sz="2400" dirty="0">
                <a:latin typeface="Meiryo UI" panose="020B0604030504040204" pitchFamily="50" charset="-128"/>
                <a:ea typeface="Meiryo UI" panose="020B0604030504040204" pitchFamily="50" charset="-128"/>
              </a:rPr>
              <a:t>要介護認定者で</a:t>
            </a:r>
            <a:r>
              <a:rPr lang="ja-JP" altLang="en-US" sz="2400" dirty="0"/>
              <a:t>急性増悪時（特別訪問看護指示書期間）</a:t>
            </a:r>
            <a:endParaRPr lang="en-US" altLang="ja-JP" sz="2400" dirty="0"/>
          </a:p>
          <a:p>
            <a:pPr rtl="0"/>
            <a:r>
              <a:rPr lang="ja-JP" altLang="en-US" sz="2400" dirty="0"/>
              <a:t>・精神訪問看護指示書</a:t>
            </a:r>
            <a:r>
              <a:rPr lang="en-US" altLang="ja-JP" sz="2400" baseline="30000" dirty="0"/>
              <a:t>※2</a:t>
            </a:r>
            <a:r>
              <a:rPr lang="ja-JP" altLang="en-US" sz="2400" dirty="0"/>
              <a:t>で指示を受けている者</a:t>
            </a:r>
            <a:endParaRPr lang="en-US" altLang="ja-JP" sz="2400" dirty="0"/>
          </a:p>
          <a:p>
            <a:pPr rtl="0"/>
            <a:r>
              <a:rPr lang="ja-JP" altLang="en-US" sz="2400" dirty="0"/>
              <a:t>　　　　　　　　　　　　　　　　　　　　　　　　　　</a:t>
            </a:r>
            <a:r>
              <a:rPr lang="en-US" altLang="ja-JP" sz="2400" dirty="0"/>
              <a:t>※</a:t>
            </a:r>
            <a:r>
              <a:rPr lang="ja-JP" altLang="en-US" sz="2400" dirty="0"/>
              <a:t>その他細かな特例あり</a:t>
            </a:r>
            <a:endParaRPr lang="en-US" altLang="ja-JP" sz="2800" dirty="0"/>
          </a:p>
        </p:txBody>
      </p:sp>
      <p:sp>
        <p:nvSpPr>
          <p:cNvPr id="3" name="テキスト プレースホルダー 43">
            <a:extLst>
              <a:ext uri="{FF2B5EF4-FFF2-40B4-BE49-F238E27FC236}">
                <a16:creationId xmlns:a16="http://schemas.microsoft.com/office/drawing/2014/main" id="{8E41B9D4-B2E8-3375-DAE1-97A8352E4737}"/>
              </a:ext>
            </a:extLst>
          </p:cNvPr>
          <p:cNvSpPr txBox="1">
            <a:spLocks/>
          </p:cNvSpPr>
          <p:nvPr/>
        </p:nvSpPr>
        <p:spPr>
          <a:xfrm>
            <a:off x="4387852" y="1693207"/>
            <a:ext cx="5505451" cy="57431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2800" dirty="0"/>
              <a:t>2</a:t>
            </a:r>
            <a:r>
              <a:rPr lang="ja-JP" altLang="en-US" sz="2800" dirty="0"/>
              <a:t>つの保険を使うので、とても複雑😢</a:t>
            </a:r>
            <a:endParaRPr lang="en-US" altLang="ja-JP" sz="2800" dirty="0"/>
          </a:p>
        </p:txBody>
      </p:sp>
    </p:spTree>
    <p:extLst>
      <p:ext uri="{BB962C8B-B14F-4D97-AF65-F5344CB8AC3E}">
        <p14:creationId xmlns:p14="http://schemas.microsoft.com/office/powerpoint/2010/main" val="4269288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636A0F16-9B08-B290-AC6B-EB9995EC63B8}"/>
              </a:ext>
            </a:extLst>
          </p:cNvPr>
          <p:cNvSpPr txBox="1"/>
          <p:nvPr/>
        </p:nvSpPr>
        <p:spPr>
          <a:xfrm>
            <a:off x="886120" y="1800520"/>
            <a:ext cx="2262433" cy="369332"/>
          </a:xfrm>
          <a:prstGeom prst="rect">
            <a:avLst/>
          </a:prstGeom>
          <a:solidFill>
            <a:schemeClr val="tx1"/>
          </a:solidFill>
        </p:spPr>
        <p:txBody>
          <a:bodyPr wrap="square" rtlCol="0">
            <a:spAutoFit/>
          </a:bodyPr>
          <a:lstStyle/>
          <a:p>
            <a:endParaRPr kumimoji="1" lang="ja-JP" altLang="en-US" dirty="0"/>
          </a:p>
        </p:txBody>
      </p:sp>
      <p:sp>
        <p:nvSpPr>
          <p:cNvPr id="45" name="テキスト プレースホルダー 44">
            <a:extLst>
              <a:ext uri="{FF2B5EF4-FFF2-40B4-BE49-F238E27FC236}">
                <a16:creationId xmlns:a16="http://schemas.microsoft.com/office/drawing/2014/main" id="{803A1E73-C790-447A-974F-B3ADB50149F7}"/>
              </a:ext>
            </a:extLst>
          </p:cNvPr>
          <p:cNvSpPr>
            <a:spLocks noGrp="1"/>
          </p:cNvSpPr>
          <p:nvPr>
            <p:ph type="body" sz="quarter" idx="12"/>
          </p:nvPr>
        </p:nvSpPr>
        <p:spPr>
          <a:xfrm>
            <a:off x="468482" y="552766"/>
            <a:ext cx="4838700" cy="628735"/>
          </a:xfrm>
        </p:spPr>
        <p:txBody>
          <a:bodyPr rtlCol="0"/>
          <a:lstStyle/>
          <a:p>
            <a:pPr rtl="0"/>
            <a:r>
              <a:rPr lang="en-US" altLang="ja-JP" sz="2400" dirty="0">
                <a:latin typeface="Meiryo UI" panose="020B0604030504040204" pitchFamily="50" charset="-128"/>
                <a:ea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rPr>
              <a:t>厚生労働大臣が定める疾患等</a:t>
            </a:r>
          </a:p>
        </p:txBody>
      </p:sp>
      <p:sp>
        <p:nvSpPr>
          <p:cNvPr id="44" name="テキスト プレースホルダー 43">
            <a:extLst>
              <a:ext uri="{FF2B5EF4-FFF2-40B4-BE49-F238E27FC236}">
                <a16:creationId xmlns:a16="http://schemas.microsoft.com/office/drawing/2014/main" id="{906E4DF9-127F-4650-8BAA-2521A37885B0}"/>
              </a:ext>
            </a:extLst>
          </p:cNvPr>
          <p:cNvSpPr>
            <a:spLocks noGrp="1"/>
          </p:cNvSpPr>
          <p:nvPr>
            <p:ph type="body" sz="quarter" idx="10"/>
          </p:nvPr>
        </p:nvSpPr>
        <p:spPr>
          <a:xfrm>
            <a:off x="886119" y="1077147"/>
            <a:ext cx="9802901" cy="2185410"/>
          </a:xfrm>
        </p:spPr>
        <p:txBody>
          <a:bodyPr rtlCol="0"/>
          <a:lstStyle/>
          <a:p>
            <a:pPr rtl="0"/>
            <a:r>
              <a:rPr lang="ja-JP" altLang="en-US" dirty="0"/>
              <a:t>〇</a:t>
            </a:r>
            <a:r>
              <a:rPr lang="ja-JP" altLang="en-US" b="1" dirty="0"/>
              <a:t>多発性硬化症　　</a:t>
            </a:r>
            <a:r>
              <a:rPr lang="ja-JP" altLang="en-US" dirty="0"/>
              <a:t>〇重症筋無力症　　</a:t>
            </a:r>
            <a:r>
              <a:rPr lang="ja-JP" altLang="en-US" b="1" dirty="0"/>
              <a:t>〇筋委縮性側索硬化症　　</a:t>
            </a:r>
            <a:r>
              <a:rPr lang="ja-JP" altLang="en-US" dirty="0"/>
              <a:t>〇</a:t>
            </a:r>
            <a:r>
              <a:rPr lang="ja-JP" altLang="en-US" b="1" dirty="0"/>
              <a:t>脊髄小脳変性症</a:t>
            </a:r>
            <a:endParaRPr lang="en-US" altLang="ja-JP" b="1" dirty="0"/>
          </a:p>
          <a:p>
            <a:pPr rtl="0"/>
            <a:r>
              <a:rPr lang="ja-JP" altLang="en-US" dirty="0"/>
              <a:t>〇ハンチトン病　　〇</a:t>
            </a:r>
            <a:r>
              <a:rPr lang="ja-JP" altLang="en-US" b="1" dirty="0"/>
              <a:t>パーキンソン関連疾患（進行性核上麻痺、大脳皮質基底核変性症、パーキンソン病（重度））</a:t>
            </a:r>
            <a:endParaRPr lang="en-US" altLang="ja-JP" b="1" dirty="0"/>
          </a:p>
          <a:p>
            <a:pPr rtl="0"/>
            <a:r>
              <a:rPr lang="ja-JP" altLang="en-US" dirty="0"/>
              <a:t>〇</a:t>
            </a:r>
            <a:r>
              <a:rPr lang="ja-JP" altLang="en-US" b="1" dirty="0"/>
              <a:t>多系統萎縮症</a:t>
            </a:r>
            <a:r>
              <a:rPr lang="ja-JP" altLang="en-US" dirty="0"/>
              <a:t>（線条体黒質変性症、オリーブ橋小脳萎縮症、シャイ・ドレガー症候群）　　〇プリオン病</a:t>
            </a:r>
            <a:endParaRPr lang="en-US" altLang="ja-JP" dirty="0"/>
          </a:p>
          <a:p>
            <a:pPr rtl="0"/>
            <a:r>
              <a:rPr lang="ja-JP" altLang="en-US" dirty="0"/>
              <a:t>〇亜急性硬化性全脳炎　　〇ライソゾーム病　　〇副腎白質ジストロフィー　　〇脊髄性筋萎縮症</a:t>
            </a:r>
            <a:endParaRPr lang="en-US" altLang="ja-JP" dirty="0"/>
          </a:p>
          <a:p>
            <a:pPr rtl="0"/>
            <a:r>
              <a:rPr lang="ja-JP" altLang="en-US" dirty="0"/>
              <a:t>〇球脊髄性筋委縮症　　〇慢性炎症脱髄性多発神経炎　　〇スモン　　〇</a:t>
            </a:r>
            <a:r>
              <a:rPr lang="ja-JP" altLang="en-US" b="1" dirty="0"/>
              <a:t>末期の悪性腫瘍　　</a:t>
            </a:r>
            <a:r>
              <a:rPr lang="ja-JP" altLang="en-US" dirty="0"/>
              <a:t>〇</a:t>
            </a:r>
            <a:r>
              <a:rPr lang="ja-JP" altLang="en-US" b="1" dirty="0"/>
              <a:t>脊髄損傷　　</a:t>
            </a:r>
            <a:endParaRPr lang="en-US" altLang="ja-JP" b="1" dirty="0"/>
          </a:p>
          <a:p>
            <a:pPr rtl="0"/>
            <a:r>
              <a:rPr lang="ja-JP" altLang="en-US" dirty="0"/>
              <a:t>〇</a:t>
            </a:r>
            <a:r>
              <a:rPr lang="ja-JP" altLang="en-US" b="1" dirty="0"/>
              <a:t>進行性筋ジストロフィー症　　</a:t>
            </a:r>
            <a:r>
              <a:rPr lang="ja-JP" altLang="en-US" dirty="0"/>
              <a:t>〇</a:t>
            </a:r>
            <a:r>
              <a:rPr lang="en-US" altLang="ja-JP" dirty="0"/>
              <a:t>AIDS</a:t>
            </a:r>
            <a:r>
              <a:rPr lang="ja-JP" altLang="en-US" dirty="0"/>
              <a:t>　　〇</a:t>
            </a:r>
            <a:r>
              <a:rPr lang="ja-JP" altLang="en-US" b="1" dirty="0"/>
              <a:t>人工呼吸器を使用している状態</a:t>
            </a:r>
            <a:endParaRPr lang="en-US" altLang="ja-JP" b="1" dirty="0"/>
          </a:p>
        </p:txBody>
      </p:sp>
      <p:sp>
        <p:nvSpPr>
          <p:cNvPr id="7" name="テキスト プレースホルダー 44">
            <a:extLst>
              <a:ext uri="{FF2B5EF4-FFF2-40B4-BE49-F238E27FC236}">
                <a16:creationId xmlns:a16="http://schemas.microsoft.com/office/drawing/2014/main" id="{4F72DBBB-210A-A624-0D24-5DE9A64991A8}"/>
              </a:ext>
            </a:extLst>
          </p:cNvPr>
          <p:cNvSpPr txBox="1">
            <a:spLocks/>
          </p:cNvSpPr>
          <p:nvPr/>
        </p:nvSpPr>
        <p:spPr>
          <a:xfrm>
            <a:off x="468482" y="3567208"/>
            <a:ext cx="4838700" cy="6287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kumimoji="1" sz="1800" b="1" i="0" kern="1200" spc="0" baseline="0">
                <a:solidFill>
                  <a:schemeClr val="tx2"/>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None/>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2400" dirty="0"/>
              <a:t>※2.</a:t>
            </a:r>
            <a:r>
              <a:rPr lang="ja-JP" altLang="en-US" sz="2400" dirty="0"/>
              <a:t>精神訪問看護指示書</a:t>
            </a:r>
          </a:p>
        </p:txBody>
      </p:sp>
      <p:sp>
        <p:nvSpPr>
          <p:cNvPr id="12" name="テキスト プレースホルダー 43">
            <a:extLst>
              <a:ext uri="{FF2B5EF4-FFF2-40B4-BE49-F238E27FC236}">
                <a16:creationId xmlns:a16="http://schemas.microsoft.com/office/drawing/2014/main" id="{D182A523-14A6-88E0-9211-F6EE0C80D75A}"/>
              </a:ext>
            </a:extLst>
          </p:cNvPr>
          <p:cNvSpPr txBox="1">
            <a:spLocks/>
          </p:cNvSpPr>
          <p:nvPr/>
        </p:nvSpPr>
        <p:spPr>
          <a:xfrm>
            <a:off x="886120" y="4195943"/>
            <a:ext cx="9802901" cy="235893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1600" b="0" i="0" kern="1200">
                <a:solidFill>
                  <a:schemeClr val="bg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i="0" kern="1200">
                <a:solidFill>
                  <a:schemeClr val="bg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i="0" kern="1200">
                <a:solidFill>
                  <a:schemeClr val="bg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i="0" kern="1200">
                <a:solidFill>
                  <a:schemeClr val="bg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000" dirty="0"/>
              <a:t>精神科を標榜する医療機関の精神科の保険医が診療に基づき、訪問看護の必要性を認め、</a:t>
            </a:r>
            <a:endParaRPr lang="en-US" altLang="ja-JP" sz="2000" dirty="0"/>
          </a:p>
          <a:p>
            <a:r>
              <a:rPr lang="ja-JP" altLang="en-US" sz="2000" dirty="0"/>
              <a:t>患者又はその家族等に同意を得て、訪問看護ステーションに対して交付する指示書のこと</a:t>
            </a:r>
            <a:endParaRPr lang="en-US" altLang="ja-JP" sz="2000" dirty="0"/>
          </a:p>
          <a:p>
            <a:r>
              <a:rPr lang="ja-JP" altLang="en-US" sz="2000" dirty="0"/>
              <a:t>　　　↓</a:t>
            </a:r>
            <a:endParaRPr lang="en-US" altLang="ja-JP" sz="2000" dirty="0"/>
          </a:p>
          <a:p>
            <a:r>
              <a:rPr lang="ja-JP" altLang="en-US" sz="2000" b="1" dirty="0">
                <a:solidFill>
                  <a:schemeClr val="accent5"/>
                </a:solidFill>
              </a:rPr>
              <a:t>精神科訪問看護指示書は全てのステーションで受理できるものではない！（要確認）</a:t>
            </a:r>
            <a:endParaRPr lang="en-US" altLang="ja-JP" sz="2000" b="1" dirty="0">
              <a:solidFill>
                <a:schemeClr val="accent5"/>
              </a:solidFill>
            </a:endParaRPr>
          </a:p>
          <a:p>
            <a:r>
              <a:rPr lang="ja-JP" altLang="en-US" sz="2000" dirty="0"/>
              <a:t>「精神科訪問看護指示書」で訪問看護を実施する看護師は、「精神疾患を有する者への看護</a:t>
            </a:r>
            <a:endParaRPr lang="en-US" altLang="ja-JP" sz="2000" dirty="0"/>
          </a:p>
          <a:p>
            <a:r>
              <a:rPr lang="ja-JP" altLang="en-US" sz="2000" dirty="0"/>
              <a:t>について相当の経験を有するもの」という条件（詳細規定あり）がある</a:t>
            </a:r>
            <a:endParaRPr lang="en-US" altLang="ja-JP" sz="2000" dirty="0"/>
          </a:p>
        </p:txBody>
      </p:sp>
    </p:spTree>
    <p:extLst>
      <p:ext uri="{BB962C8B-B14F-4D97-AF65-F5344CB8AC3E}">
        <p14:creationId xmlns:p14="http://schemas.microsoft.com/office/powerpoint/2010/main" val="1756983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339315B-8AAE-A946-ABBF-894F2E4B1338}"/>
              </a:ext>
            </a:extLst>
          </p:cNvPr>
          <p:cNvSpPr>
            <a:spLocks noGrp="1"/>
          </p:cNvSpPr>
          <p:nvPr>
            <p:ph type="title"/>
          </p:nvPr>
        </p:nvSpPr>
        <p:spPr>
          <a:xfrm>
            <a:off x="964023" y="879063"/>
            <a:ext cx="8081654" cy="610863"/>
          </a:xfrm>
        </p:spPr>
        <p:txBody>
          <a:bodyPr rtlCol="0">
            <a:normAutofit/>
          </a:bodyPr>
          <a:lstStyle/>
          <a:p>
            <a:pPr rtl="0"/>
            <a:r>
              <a:rPr lang="ja-JP" altLang="en-US" dirty="0">
                <a:latin typeface="Meiryo UI" panose="020B0604030504040204" pitchFamily="50" charset="-128"/>
              </a:rPr>
              <a:t>訪問看護対象者　</a:t>
            </a:r>
            <a:r>
              <a:rPr lang="ja-JP" altLang="en-US" sz="2800" dirty="0">
                <a:latin typeface="Meiryo UI" panose="020B0604030504040204" pitchFamily="50" charset="-128"/>
              </a:rPr>
              <a:t>（</a:t>
            </a:r>
            <a:r>
              <a:rPr lang="en-US" altLang="ja-JP" sz="2800" dirty="0">
                <a:latin typeface="Meiryo UI" panose="020B0604030504040204" pitchFamily="50" charset="-128"/>
              </a:rPr>
              <a:t>23</a:t>
            </a:r>
            <a:r>
              <a:rPr lang="ja-JP" altLang="en-US" sz="2800" dirty="0">
                <a:latin typeface="Meiryo UI" panose="020B0604030504040204" pitchFamily="50" charset="-128"/>
              </a:rPr>
              <a:t>年</a:t>
            </a:r>
            <a:r>
              <a:rPr lang="en-US" altLang="ja-JP" sz="2800" dirty="0">
                <a:latin typeface="Meiryo UI" panose="020B0604030504040204" pitchFamily="50" charset="-128"/>
              </a:rPr>
              <a:t>3</a:t>
            </a:r>
            <a:r>
              <a:rPr lang="ja-JP" altLang="en-US" sz="2800" dirty="0">
                <a:latin typeface="Meiryo UI" panose="020B0604030504040204" pitchFamily="50" charset="-128"/>
              </a:rPr>
              <a:t>月）</a:t>
            </a:r>
            <a:endParaRPr lang="ja-JP" altLang="en-US" dirty="0">
              <a:latin typeface="Meiryo UI" panose="020B0604030504040204" pitchFamily="50" charset="-128"/>
              <a:ea typeface="Meiryo UI" panose="020B0604030504040204" pitchFamily="50" charset="-128"/>
            </a:endParaRPr>
          </a:p>
        </p:txBody>
      </p:sp>
      <p:sp>
        <p:nvSpPr>
          <p:cNvPr id="6" name="スライド番号プレースホルダー 5">
            <a:extLst>
              <a:ext uri="{FF2B5EF4-FFF2-40B4-BE49-F238E27FC236}">
                <a16:creationId xmlns:a16="http://schemas.microsoft.com/office/drawing/2014/main" id="{54AEFD4E-3C68-714D-803E-EF85A323B95F}"/>
              </a:ext>
            </a:extLst>
          </p:cNvPr>
          <p:cNvSpPr>
            <a:spLocks noGrp="1"/>
          </p:cNvSpPr>
          <p:nvPr>
            <p:ph type="sldNum" sz="quarter" idx="13"/>
          </p:nvPr>
        </p:nvSpPr>
        <p:spPr>
          <a:xfrm>
            <a:off x="971550" y="6332220"/>
            <a:ext cx="523240" cy="247651"/>
          </a:xfrm>
        </p:spPr>
        <p:txBody>
          <a:bodyPr rtlCol="0"/>
          <a:lstStyle/>
          <a:p>
            <a:pPr rtl="0"/>
            <a:fld id="{294A09A9-5501-47C1-A89A-A340965A2BE2}" type="slidenum">
              <a:rPr lang="en-US" altLang="ja-JP" smtClean="0">
                <a:latin typeface="Meiryo UI" panose="020B0604030504040204" pitchFamily="50" charset="-128"/>
                <a:ea typeface="Meiryo UI" panose="020B0604030504040204" pitchFamily="50" charset="-128"/>
              </a:rPr>
              <a:pPr rtl="0"/>
              <a:t>9</a:t>
            </a:fld>
            <a:endParaRPr lang="ja-JP" altLang="en-US" dirty="0">
              <a:latin typeface="Meiryo UI" panose="020B0604030504040204" pitchFamily="50" charset="-128"/>
              <a:ea typeface="Meiryo UI" panose="020B0604030504040204" pitchFamily="50" charset="-128"/>
            </a:endParaRPr>
          </a:p>
        </p:txBody>
      </p:sp>
      <p:graphicFrame>
        <p:nvGraphicFramePr>
          <p:cNvPr id="15" name="グラフ 14">
            <a:extLst>
              <a:ext uri="{FF2B5EF4-FFF2-40B4-BE49-F238E27FC236}">
                <a16:creationId xmlns:a16="http://schemas.microsoft.com/office/drawing/2014/main" id="{ECFCA04F-28C6-5B19-CF83-3CAC126FA2A0}"/>
              </a:ext>
            </a:extLst>
          </p:cNvPr>
          <p:cNvGraphicFramePr>
            <a:graphicFrameLocks/>
          </p:cNvGraphicFramePr>
          <p:nvPr>
            <p:extLst>
              <p:ext uri="{D42A27DB-BD31-4B8C-83A1-F6EECF244321}">
                <p14:modId xmlns:p14="http://schemas.microsoft.com/office/powerpoint/2010/main" val="3054322520"/>
              </p:ext>
            </p:extLst>
          </p:nvPr>
        </p:nvGraphicFramePr>
        <p:xfrm>
          <a:off x="575733" y="2252133"/>
          <a:ext cx="5520267" cy="37268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a:extLst>
              <a:ext uri="{FF2B5EF4-FFF2-40B4-BE49-F238E27FC236}">
                <a16:creationId xmlns:a16="http://schemas.microsoft.com/office/drawing/2014/main" id="{964879B8-36F8-769D-B87A-D2CC26AA372B}"/>
              </a:ext>
            </a:extLst>
          </p:cNvPr>
          <p:cNvGraphicFramePr>
            <a:graphicFrameLocks/>
          </p:cNvGraphicFramePr>
          <p:nvPr>
            <p:extLst>
              <p:ext uri="{D42A27DB-BD31-4B8C-83A1-F6EECF244321}">
                <p14:modId xmlns:p14="http://schemas.microsoft.com/office/powerpoint/2010/main" val="3597962571"/>
              </p:ext>
            </p:extLst>
          </p:nvPr>
        </p:nvGraphicFramePr>
        <p:xfrm>
          <a:off x="6095999" y="2252132"/>
          <a:ext cx="5247504" cy="372680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19274804"/>
      </p:ext>
    </p:extLst>
  </p:cSld>
  <p:clrMapOvr>
    <a:masterClrMapping/>
  </p:clrMapOvr>
</p:sld>
</file>

<file path=ppt/theme/theme1.xml><?xml version="1.0" encoding="utf-8"?>
<a:theme xmlns:a="http://schemas.openxmlformats.org/drawingml/2006/main" name="テーマ 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434_TF78853419_Win32" id="{C96D9870-224C-4A4B-9DF8-965FF59C1C20}" vid="{B201EFD2-6E68-4AD4-9D89-AEBB510F4B7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94F21D10-BD83-491A-AAA6-945C2DB1EB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20B6E4-879E-4E6C-BDE7-261540CD3765}">
  <ds:schemaRefs>
    <ds:schemaRef ds:uri="http://schemas.microsoft.com/sharepoint/v3/contenttype/forms"/>
  </ds:schemaRefs>
</ds:datastoreItem>
</file>

<file path=customXml/itemProps3.xml><?xml version="1.0" encoding="utf-8"?>
<ds:datastoreItem xmlns:ds="http://schemas.openxmlformats.org/officeDocument/2006/customXml" ds:itemID="{09EC1AB0-9704-404D-B6D3-819D938AC55B}">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{5DB04CC1-0C80-4AB9-A2FF-5544B2F61C01}tf78853419_win32</Template>
  <TotalTime>1087</TotalTime>
  <Words>1719</Words>
  <Application>Microsoft Office PowerPoint</Application>
  <PresentationFormat>ワイド画面</PresentationFormat>
  <Paragraphs>189</Paragraphs>
  <Slides>23</Slides>
  <Notes>23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23</vt:i4>
      </vt:variant>
    </vt:vector>
  </HeadingPairs>
  <TitlesOfParts>
    <vt:vector size="29" baseType="lpstr">
      <vt:lpstr>Meiryo UI</vt:lpstr>
      <vt:lpstr>Arial</vt:lpstr>
      <vt:lpstr>Franklin Gothic Book</vt:lpstr>
      <vt:lpstr>Franklin Gothic Demi</vt:lpstr>
      <vt:lpstr>Wingdings</vt:lpstr>
      <vt:lpstr>テーマ 1</vt:lpstr>
      <vt:lpstr>訪問看護の実際</vt:lpstr>
      <vt:lpstr>本日の内容</vt:lpstr>
      <vt:lpstr>看護師とは</vt:lpstr>
      <vt:lpstr>看護の業務</vt:lpstr>
      <vt:lpstr>訪問看護とは</vt:lpstr>
      <vt:lpstr>訪問看護の対象者</vt:lpstr>
      <vt:lpstr>訪問看護の利用保険</vt:lpstr>
      <vt:lpstr>PowerPoint プレゼンテーション</vt:lpstr>
      <vt:lpstr>訪問看護対象者　（23年3月）</vt:lpstr>
      <vt:lpstr>訪問看護対象者　（23年3月）</vt:lpstr>
      <vt:lpstr>訪問看護の導入の流れ</vt:lpstr>
      <vt:lpstr>訪問看護依頼元（2022年度）</vt:lpstr>
      <vt:lpstr>訪問看護の業務</vt:lpstr>
      <vt:lpstr>PowerPoint プレゼンテーション</vt:lpstr>
      <vt:lpstr>訪問看護の業務の特徴</vt:lpstr>
      <vt:lpstr>訪問看護師として大事にしていること</vt:lpstr>
      <vt:lpstr>　事例）</vt:lpstr>
      <vt:lpstr>　事例（つづき）</vt:lpstr>
      <vt:lpstr>看取りのケア</vt:lpstr>
      <vt:lpstr>訪問看護ステーションの特徴の見分け方</vt:lpstr>
      <vt:lpstr>訪問看護ステーションの特徴の見分け方（注釈）</vt:lpstr>
      <vt:lpstr>訪問看護ステーション情報</vt:lpstr>
      <vt:lpstr> 病気になっても、年をとっても、幸せに過ごし続けられる地域になるよう、皆さまと手を取り合って進み続けていきたいと思います  　　　　　　　　　　本日はありがとうございました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訪問看護の実際</dc:title>
  <dc:creator>中村　ひとみ</dc:creator>
  <cp:lastModifiedBy>中村　ひとみ</cp:lastModifiedBy>
  <cp:revision>32</cp:revision>
  <dcterms:created xsi:type="dcterms:W3CDTF">2023-03-11T13:06:18Z</dcterms:created>
  <dcterms:modified xsi:type="dcterms:W3CDTF">2023-03-25T13:38:50Z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